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8"/>
  </p:notesMasterIdLst>
  <p:sldIdLst>
    <p:sldId id="256" r:id="rId4"/>
    <p:sldId id="264" r:id="rId5"/>
    <p:sldId id="257" r:id="rId6"/>
    <p:sldId id="258" r:id="rId7"/>
    <p:sldId id="259" r:id="rId9"/>
    <p:sldId id="261" r:id="rId10"/>
    <p:sldId id="260" r:id="rId11"/>
    <p:sldId id="262" r:id="rId12"/>
    <p:sldId id="263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image" Target="../media/image1.png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image" Target="../media/image1.png"/><Relationship Id="rId2" Type="http://schemas.openxmlformats.org/officeDocument/2006/relationships/tags" Target="../tags/tag23.xml"/><Relationship Id="rId11" Type="http://schemas.openxmlformats.org/officeDocument/2006/relationships/tags" Target="../tags/tag31.xml"/><Relationship Id="rId10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tags" Target="../tags/tag44.xml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tags" Target="../tags/tag67.xml"/><Relationship Id="rId7" Type="http://schemas.openxmlformats.org/officeDocument/2006/relationships/tags" Target="../tags/tag66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image" Target="../media/image1.png"/><Relationship Id="rId2" Type="http://schemas.openxmlformats.org/officeDocument/2006/relationships/tags" Target="../tags/tag62.xml"/><Relationship Id="rId12" Type="http://schemas.openxmlformats.org/officeDocument/2006/relationships/tags" Target="../tags/tag71.xml"/><Relationship Id="rId11" Type="http://schemas.openxmlformats.org/officeDocument/2006/relationships/tags" Target="../tags/tag70.xml"/><Relationship Id="rId10" Type="http://schemas.openxmlformats.org/officeDocument/2006/relationships/tags" Target="../tags/tag69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图案&#10;&#10;描述已自动生成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43" name="椭圆 42"/>
          <p:cNvSpPr/>
          <p:nvPr userDrawn="1">
            <p:custDataLst>
              <p:tags r:id="rId8"/>
            </p:custDataLst>
          </p:nvPr>
        </p:nvSpPr>
        <p:spPr>
          <a:xfrm rot="900000">
            <a:off x="5811677" y="952529"/>
            <a:ext cx="4952943" cy="4952943"/>
          </a:xfrm>
          <a:prstGeom prst="ellipse">
            <a:avLst/>
          </a:prstGeom>
          <a:gradFill flip="none" rotWithShape="1">
            <a:gsLst>
              <a:gs pos="34000">
                <a:schemeClr val="accent1">
                  <a:lumMod val="45000"/>
                  <a:lumOff val="55000"/>
                  <a:alpha val="0"/>
                </a:schemeClr>
              </a:gs>
              <a:gs pos="100000">
                <a:schemeClr val="accent1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  <p:custDataLst>
              <p:tags r:id="rId9"/>
            </p:custDataLst>
          </p:nvPr>
        </p:nvSpPr>
        <p:spPr>
          <a:xfrm>
            <a:off x="1023853" y="3063673"/>
            <a:ext cx="10515600" cy="1800000"/>
          </a:xfrm>
        </p:spPr>
        <p:txBody>
          <a:bodyPr wrap="square" anchor="t">
            <a:normAutofit/>
          </a:bodyPr>
          <a:lstStyle>
            <a:lvl1pPr algn="l">
              <a:lnSpc>
                <a:spcPct val="100000"/>
              </a:lnSpc>
              <a:defRPr sz="5400" b="1">
                <a:solidFill>
                  <a:srgbClr val="3C3C3C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0"/>
            </p:custDataLst>
          </p:nvPr>
        </p:nvSpPr>
        <p:spPr>
          <a:xfrm>
            <a:off x="1023853" y="1513966"/>
            <a:ext cx="10515600" cy="1457452"/>
          </a:xfrm>
        </p:spPr>
        <p:txBody>
          <a:bodyPr wrap="square" anchor="b">
            <a:normAutofit/>
          </a:bodyPr>
          <a:lstStyle>
            <a:lvl1pPr marL="0" indent="0" algn="l">
              <a:lnSpc>
                <a:spcPct val="100000"/>
              </a:lnSpc>
              <a:buNone/>
              <a:defRPr sz="4000" b="1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0" name="公司名占位符 6"/>
          <p:cNvSpPr>
            <a:spLocks noGrp="1"/>
          </p:cNvSpPr>
          <p:nvPr>
            <p:ph type="body" sz="quarter" idx="13" hasCustomPrompt="1"/>
            <p:custDataLst>
              <p:tags r:id="rId11"/>
            </p:custDataLst>
          </p:nvPr>
        </p:nvSpPr>
        <p:spPr>
          <a:xfrm>
            <a:off x="1023618" y="504000"/>
            <a:ext cx="2880000" cy="504000"/>
          </a:xfrm>
        </p:spPr>
        <p:txBody>
          <a:bodyPr wrap="square"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公司名</a:t>
            </a:r>
            <a:endParaRPr lang="zh-CN" altLang="en-US" dirty="0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12"/>
            </p:custDataLst>
          </p:nvPr>
        </p:nvSpPr>
        <p:spPr>
          <a:xfrm>
            <a:off x="1023853" y="4925628"/>
            <a:ext cx="2303547" cy="504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椭圆 9"/>
          <p:cNvSpPr/>
          <p:nvPr userDrawn="1">
            <p:custDataLst>
              <p:tags r:id="rId8"/>
            </p:custDataLst>
          </p:nvPr>
        </p:nvSpPr>
        <p:spPr>
          <a:xfrm>
            <a:off x="75048" y="1292920"/>
            <a:ext cx="4272161" cy="4272161"/>
          </a:xfrm>
          <a:prstGeom prst="ellipse">
            <a:avLst/>
          </a:prstGeom>
          <a:gradFill flip="none" rotWithShape="1">
            <a:gsLst>
              <a:gs pos="34000">
                <a:schemeClr val="accent1">
                  <a:lumMod val="45000"/>
                  <a:lumOff val="55000"/>
                  <a:alpha val="0"/>
                </a:schemeClr>
              </a:gs>
              <a:gs pos="100000">
                <a:schemeClr val="accent1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467485" y="2386012"/>
            <a:ext cx="2880000" cy="1081088"/>
          </a:xfrm>
        </p:spPr>
        <p:txBody>
          <a:bodyPr wrap="square" anchor="b">
            <a:normAutofit/>
          </a:bodyPr>
          <a:lstStyle>
            <a:lvl1pPr>
              <a:defRPr sz="6000">
                <a:solidFill>
                  <a:srgbClr val="3C3C3C"/>
                </a:solidFill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图案&#10;&#10;描述已自动生成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9" name="椭圆 8"/>
          <p:cNvSpPr/>
          <p:nvPr userDrawn="1">
            <p:custDataLst>
              <p:tags r:id="rId8"/>
            </p:custDataLst>
          </p:nvPr>
        </p:nvSpPr>
        <p:spPr>
          <a:xfrm>
            <a:off x="6411944" y="931202"/>
            <a:ext cx="4399471" cy="4399471"/>
          </a:xfrm>
          <a:prstGeom prst="ellipse">
            <a:avLst/>
          </a:prstGeom>
          <a:gradFill flip="none" rotWithShape="1">
            <a:gsLst>
              <a:gs pos="34000">
                <a:schemeClr val="accent1">
                  <a:lumMod val="45000"/>
                  <a:lumOff val="55000"/>
                  <a:alpha val="0"/>
                </a:schemeClr>
              </a:gs>
              <a:gs pos="100000">
                <a:schemeClr val="accent1"/>
              </a:gs>
            </a:gsLst>
            <a:lin ang="19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4300792" y="3016638"/>
            <a:ext cx="6252908" cy="2513584"/>
          </a:xfrm>
        </p:spPr>
        <p:txBody>
          <a:bodyPr wrap="square" anchor="t">
            <a:normAutofit/>
          </a:bodyPr>
          <a:lstStyle>
            <a:lvl1pPr algn="l">
              <a:defRPr sz="6000">
                <a:solidFill>
                  <a:srgbClr val="3C3C3C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0"/>
            </p:custDataLst>
          </p:nvPr>
        </p:nvSpPr>
        <p:spPr>
          <a:xfrm>
            <a:off x="4300855" y="1257935"/>
            <a:ext cx="6252845" cy="1671320"/>
          </a:xfrm>
        </p:spPr>
        <p:txBody>
          <a:bodyPr wrap="square" anchor="b">
            <a:normAutofit/>
          </a:bodyPr>
          <a:lstStyle>
            <a:lvl1pPr marL="0" indent="0" algn="l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11"/>
            </p:custDataLst>
          </p:nvPr>
        </p:nvSpPr>
        <p:spPr>
          <a:xfrm>
            <a:off x="1149382" y="1866277"/>
            <a:ext cx="3043199" cy="2587225"/>
          </a:xfrm>
        </p:spPr>
        <p:txBody>
          <a:bodyPr wrap="none" anchor="ctr">
            <a:normAutofit/>
          </a:bodyPr>
          <a:lstStyle>
            <a:lvl1pPr marL="0" indent="0" algn="r">
              <a:buNone/>
              <a:defRPr sz="11500" b="1"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编号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9596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9596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9596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17220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95960" y="1301750"/>
            <a:ext cx="10799088" cy="405553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图案&#10;&#10;描述已自动生成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8" name="椭圆 7"/>
          <p:cNvSpPr/>
          <p:nvPr userDrawn="1">
            <p:custDataLst>
              <p:tags r:id="rId8"/>
            </p:custDataLst>
          </p:nvPr>
        </p:nvSpPr>
        <p:spPr>
          <a:xfrm flipH="1">
            <a:off x="1427380" y="952529"/>
            <a:ext cx="4952943" cy="4952943"/>
          </a:xfrm>
          <a:prstGeom prst="ellipse">
            <a:avLst/>
          </a:prstGeom>
          <a:gradFill flip="none" rotWithShape="1">
            <a:gsLst>
              <a:gs pos="30000">
                <a:schemeClr val="accent1">
                  <a:lumMod val="45000"/>
                  <a:lumOff val="55000"/>
                  <a:alpha val="0"/>
                </a:schemeClr>
              </a:gs>
              <a:gs pos="100000">
                <a:schemeClr val="accent1"/>
              </a:gs>
            </a:gsLst>
            <a:lin ang="19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9"/>
            </p:custDataLst>
          </p:nvPr>
        </p:nvSpPr>
        <p:spPr>
          <a:xfrm>
            <a:off x="2133601" y="2849163"/>
            <a:ext cx="9126462" cy="1800000"/>
          </a:xfrm>
        </p:spPr>
        <p:txBody>
          <a:bodyPr wrap="square" anchor="t">
            <a:normAutofit/>
          </a:bodyPr>
          <a:lstStyle>
            <a:lvl1pPr algn="r">
              <a:lnSpc>
                <a:spcPct val="100000"/>
              </a:lnSpc>
              <a:defRPr sz="6600">
                <a:solidFill>
                  <a:srgbClr val="3C3C3C"/>
                </a:solidFill>
              </a:defRPr>
            </a:lvl1pPr>
          </a:lstStyle>
          <a:p>
            <a:r>
              <a:rPr lang="zh-CN" altLang="en-US" dirty="0"/>
              <a:t>单击编辑母版标题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0"/>
            </p:custDataLst>
          </p:nvPr>
        </p:nvSpPr>
        <p:spPr>
          <a:xfrm>
            <a:off x="2133600" y="1400810"/>
            <a:ext cx="9126220" cy="1368425"/>
          </a:xfrm>
        </p:spPr>
        <p:txBody>
          <a:bodyPr wrap="square" anchor="b">
            <a:normAutofit/>
          </a:bodyPr>
          <a:lstStyle>
            <a:lvl1pPr marL="0" indent="0" algn="r">
              <a:lnSpc>
                <a:spcPct val="100000"/>
              </a:lnSpc>
              <a:buNone/>
              <a:defRPr sz="4400" b="1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0" name="公司名占位符 6"/>
          <p:cNvSpPr>
            <a:spLocks noGrp="1"/>
          </p:cNvSpPr>
          <p:nvPr>
            <p:ph type="body" sz="quarter" idx="13" hasCustomPrompt="1"/>
            <p:custDataLst>
              <p:tags r:id="rId11"/>
            </p:custDataLst>
          </p:nvPr>
        </p:nvSpPr>
        <p:spPr>
          <a:xfrm>
            <a:off x="8380490" y="558000"/>
            <a:ext cx="2880000" cy="504000"/>
          </a:xfrm>
        </p:spPr>
        <p:txBody>
          <a:bodyPr wrap="square" anchor="ctr">
            <a:normAutofit/>
          </a:bodyPr>
          <a:lstStyle>
            <a:lvl1pPr marL="0" indent="0" algn="r">
              <a:lnSpc>
                <a:spcPct val="100000"/>
              </a:lnSpc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公司名</a:t>
            </a:r>
            <a:endParaRPr lang="zh-CN" altLang="en-US" dirty="0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12"/>
            </p:custDataLst>
          </p:nvPr>
        </p:nvSpPr>
        <p:spPr>
          <a:xfrm>
            <a:off x="8956063" y="4849527"/>
            <a:ext cx="2304000" cy="504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1" Type="http://schemas.openxmlformats.org/officeDocument/2006/relationships/theme" Target="../theme/theme2.xml"/><Relationship Id="rId20" Type="http://schemas.openxmlformats.org/officeDocument/2006/relationships/tags" Target="../tags/tag79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78.xml"/><Relationship Id="rId18" Type="http://schemas.openxmlformats.org/officeDocument/2006/relationships/tags" Target="../tags/tag77.xml"/><Relationship Id="rId17" Type="http://schemas.openxmlformats.org/officeDocument/2006/relationships/tags" Target="../tags/tag76.xml"/><Relationship Id="rId16" Type="http://schemas.openxmlformats.org/officeDocument/2006/relationships/tags" Target="../tags/tag75.xml"/><Relationship Id="rId15" Type="http://schemas.openxmlformats.org/officeDocument/2006/relationships/tags" Target="../tags/tag74.xml"/><Relationship Id="rId14" Type="http://schemas.openxmlformats.org/officeDocument/2006/relationships/tags" Target="../tags/tag73.xml"/><Relationship Id="rId13" Type="http://schemas.openxmlformats.org/officeDocument/2006/relationships/image" Target="../media/image1.png"/><Relationship Id="rId12" Type="http://schemas.openxmlformats.org/officeDocument/2006/relationships/tags" Target="../tags/tag7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背景图案&#10;&#10;描述已自动生成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0" name="KSO_TEMPLATE" hidden="1"/>
          <p:cNvSpPr/>
          <p:nvPr userDrawn="1"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rgbClr val="3C3C3C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rgbClr val="3C3C3C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rgbClr val="3C3C3C"/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rgbClr val="3C3C3C"/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rgbClr val="3C3C3C"/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rgbClr val="3C3C3C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85.xml"/><Relationship Id="rId1" Type="http://schemas.openxmlformats.org/officeDocument/2006/relationships/tags" Target="../tags/tag84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tags" Target="../tags/tag86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tags" Target="../tags/tag8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tags" Target="../tags/tag97.xml"/><Relationship Id="rId6" Type="http://schemas.openxmlformats.org/officeDocument/2006/relationships/tags" Target="../tags/tag96.xml"/><Relationship Id="rId5" Type="http://schemas.openxmlformats.org/officeDocument/2006/relationships/image" Target="../media/image3.png"/><Relationship Id="rId4" Type="http://schemas.openxmlformats.org/officeDocument/2006/relationships/tags" Target="../tags/tag95.xml"/><Relationship Id="rId3" Type="http://schemas.openxmlformats.org/officeDocument/2006/relationships/image" Target="../media/image2.png"/><Relationship Id="rId2" Type="http://schemas.openxmlformats.org/officeDocument/2006/relationships/tags" Target="../tags/tag94.xml"/><Relationship Id="rId1" Type="http://schemas.openxmlformats.org/officeDocument/2006/relationships/tags" Target="../tags/tag93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13.xml"/><Relationship Id="rId7" Type="http://schemas.openxmlformats.org/officeDocument/2006/relationships/tags" Target="../tags/tag102.xml"/><Relationship Id="rId6" Type="http://schemas.openxmlformats.org/officeDocument/2006/relationships/tags" Target="../tags/tag101.xml"/><Relationship Id="rId5" Type="http://schemas.openxmlformats.org/officeDocument/2006/relationships/image" Target="../media/image5.png"/><Relationship Id="rId4" Type="http://schemas.openxmlformats.org/officeDocument/2006/relationships/tags" Target="../tags/tag100.xml"/><Relationship Id="rId3" Type="http://schemas.openxmlformats.org/officeDocument/2006/relationships/image" Target="../media/image4.png"/><Relationship Id="rId2" Type="http://schemas.openxmlformats.org/officeDocument/2006/relationships/tags" Target="../tags/tag99.xml"/><Relationship Id="rId1" Type="http://schemas.openxmlformats.org/officeDocument/2006/relationships/tags" Target="../tags/tag98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tags" Target="../tags/tag10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2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tags" Target="../tags/tag1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标题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78180" y="2420620"/>
            <a:ext cx="10861040" cy="2443480"/>
          </a:xfrm>
        </p:spPr>
        <p:txBody>
          <a:bodyPr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altLang="en-US" sz="5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“冻肉解冻问题”</a:t>
            </a:r>
            <a:br>
              <a:rPr altLang="en-US" sz="5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en-US" sz="5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altLang="en-US" sz="4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的数学建模分析</a:t>
            </a:r>
            <a:endParaRPr altLang="en-US" sz="4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副标题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023620" y="886460"/>
            <a:ext cx="10515600" cy="1334135"/>
          </a:xfrm>
        </p:spPr>
        <p:txBody>
          <a:bodyPr/>
          <a:p>
            <a:pPr mar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</a:pPr>
            <a:r>
              <a:rPr altLang="en-US" sz="4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2025年5月</a:t>
            </a:r>
            <a:endParaRPr altLang="en-US" sz="4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署名"/>
          <p:cNvSpPr>
            <a:spLocks noGrp="1"/>
          </p:cNvSpPr>
          <p:nvPr>
            <p:ph type="body" sz="quarter" idx="17"/>
            <p:custDataLst>
              <p:tags r:id="rId3"/>
            </p:custDataLst>
          </p:nvPr>
        </p:nvSpPr>
        <p:spPr>
          <a:xfrm>
            <a:off x="1023620" y="4925695"/>
            <a:ext cx="3255645" cy="50419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/>
          <a:p>
            <a:r>
              <a:rPr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高二</a:t>
            </a:r>
            <a:r>
              <a:rPr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班 </a:t>
            </a: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蠢猪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组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一、课题组成员及分工</a:t>
            </a:r>
            <a:endParaRPr lang="zh-CN" altLang="en-US"/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3110230" y="1862455"/>
          <a:ext cx="5970905" cy="3554095"/>
        </p:xfrm>
        <a:graphic>
          <a:graphicData uri="http://schemas.openxmlformats.org/drawingml/2006/table">
            <a:tbl>
              <a:tblPr/>
              <a:tblGrid>
                <a:gridCol w="1487805"/>
                <a:gridCol w="1487170"/>
                <a:gridCol w="2995930"/>
              </a:tblGrid>
              <a:tr h="440055">
                <a:tc>
                  <a:txBody>
                    <a:bodyPr/>
                    <a:p>
                      <a:pPr marL="85725" algn="ctr">
                        <a:buClrTx/>
                        <a:buSzTx/>
                        <a:buFontTx/>
                      </a:pPr>
                      <a:r>
                        <a:rPr lang="en-US" altLang="zh-CN" sz="1600" b="1"/>
                        <a:t>班级</a:t>
                      </a:r>
                      <a:endParaRPr lang="en-US" altLang="zh-CN" sz="1600" b="1"/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85725" algn="ctr">
                        <a:buClrTx/>
                        <a:buSzTx/>
                        <a:buFontTx/>
                      </a:pPr>
                      <a:r>
                        <a:rPr lang="en-US" altLang="zh-CN" sz="1600" b="1"/>
                        <a:t>姓名</a:t>
                      </a:r>
                      <a:endParaRPr lang="en-US" altLang="zh-CN" sz="1600" b="1"/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85725" algn="ctr">
                        <a:buClrTx/>
                        <a:buSzTx/>
                        <a:buFontTx/>
                      </a:pPr>
                      <a:r>
                        <a:rPr lang="en-US" altLang="zh-CN" sz="1600" b="1"/>
                        <a:t>分工</a:t>
                      </a:r>
                      <a:endParaRPr lang="en-US" altLang="zh-CN" sz="1600" b="1"/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9255">
                <a:tc rowSpan="6">
                  <a:txBody>
                    <a:bodyPr/>
                    <a:p>
                      <a:pPr marL="85725" algn="ctr">
                        <a:buClrTx/>
                        <a:buSzTx/>
                        <a:buFontTx/>
                      </a:pPr>
                      <a:r>
                        <a:rPr lang="en-US" altLang="zh-CN" sz="1600"/>
                        <a:t>高二1班</a:t>
                      </a:r>
                      <a:endParaRPr lang="en-US" altLang="zh-CN" sz="1600"/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85725" algn="ctr">
                        <a:buClrTx/>
                        <a:buSzTx/>
                        <a:buFontTx/>
                      </a:pPr>
                      <a:r>
                        <a:rPr lang="en-US" altLang="zh-CN" sz="1600"/>
                        <a:t>陈怿</a:t>
                      </a:r>
                      <a:endParaRPr lang="en-US" altLang="zh-CN" sz="1600"/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85725" algn="ctr">
                        <a:buClrTx/>
                        <a:buSzTx/>
                        <a:buFontTx/>
                      </a:pPr>
                      <a:r>
                        <a:rPr lang="en-US" altLang="zh-CN" sz="1600"/>
                        <a:t>实验及数据记录</a:t>
                      </a:r>
                      <a:endParaRPr lang="en-US" altLang="zh-CN" sz="1600"/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78510"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marL="85725" algn="ctr">
                        <a:buClrTx/>
                        <a:buSzTx/>
                        <a:buFontTx/>
                      </a:pPr>
                      <a:r>
                        <a:rPr lang="en-US" altLang="zh-CN" sz="1600"/>
                        <a:t>黎卓贤</a:t>
                      </a:r>
                      <a:endParaRPr lang="en-US" altLang="zh-CN" sz="1600"/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85725" algn="ctr">
                        <a:buClrTx/>
                        <a:buSzTx/>
                        <a:buFontTx/>
                      </a:pPr>
                      <a:r>
                        <a:rPr lang="en-US" altLang="zh-CN" sz="1600"/>
                        <a:t>实验报告攥写与核对</a:t>
                      </a:r>
                      <a:endParaRPr lang="en-US" altLang="zh-CN" sz="1600"/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9255"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marL="85725" algn="ctr">
                        <a:buClrTx/>
                        <a:buSzTx/>
                        <a:buFontTx/>
                      </a:pPr>
                      <a:r>
                        <a:rPr lang="en-US" altLang="zh-CN" sz="1600"/>
                        <a:t>梁振安</a:t>
                      </a:r>
                      <a:endParaRPr lang="en-US" altLang="zh-CN" sz="1600"/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85725" algn="ctr">
                        <a:buClrTx/>
                        <a:buSzTx/>
                        <a:buFontTx/>
                      </a:pPr>
                      <a:r>
                        <a:rPr lang="en-US" altLang="zh-CN" sz="1600"/>
                        <a:t>数据计算与绘图</a:t>
                      </a:r>
                      <a:endParaRPr lang="en-US" altLang="zh-CN" sz="1600"/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9255"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marL="85725" algn="ctr">
                        <a:buClrTx/>
                        <a:buSzTx/>
                        <a:buFontTx/>
                      </a:pPr>
                      <a:r>
                        <a:rPr lang="en-US" altLang="zh-CN" sz="1600"/>
                        <a:t>梅鲲</a:t>
                      </a:r>
                      <a:endParaRPr lang="en-US" altLang="zh-CN" sz="1600"/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85725" algn="ctr">
                        <a:buClrTx/>
                        <a:buSzTx/>
                        <a:buFontTx/>
                      </a:pPr>
                      <a:r>
                        <a:rPr lang="en-US" altLang="zh-CN" sz="1600"/>
                        <a:t>数据</a:t>
                      </a:r>
                      <a:r>
                        <a:rPr lang="en-US" altLang="zh-CN" sz="1600">
                          <a:sym typeface="+mn-ea"/>
                        </a:rPr>
                        <a:t>整理</a:t>
                      </a:r>
                      <a:r>
                        <a:rPr lang="zh-CN" altLang="en-US" sz="1600"/>
                        <a:t>与</a:t>
                      </a:r>
                      <a:r>
                        <a:rPr lang="en-US" altLang="zh-CN" sz="1600"/>
                        <a:t>分析</a:t>
                      </a:r>
                      <a:endParaRPr lang="en-US" altLang="zh-CN" sz="1600"/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78510"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marL="85725" algn="ctr">
                        <a:buClrTx/>
                        <a:buSzTx/>
                        <a:buFontTx/>
                      </a:pPr>
                      <a:r>
                        <a:rPr lang="en-US" altLang="zh-CN" sz="1600"/>
                        <a:t>谭镇洋</a:t>
                      </a:r>
                      <a:endParaRPr lang="en-US" altLang="zh-CN" sz="1600"/>
                    </a:p>
                    <a:p>
                      <a:pPr marL="85725" algn="ctr">
                        <a:buClrTx/>
                        <a:buSzTx/>
                        <a:buFontTx/>
                      </a:pPr>
                      <a:r>
                        <a:rPr lang="en-US" altLang="zh-CN" sz="1600"/>
                        <a:t>（组长）</a:t>
                      </a:r>
                      <a:endParaRPr lang="en-US" altLang="zh-CN" sz="1600"/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85725" algn="ctr">
                        <a:buClrTx/>
                        <a:buSzTx/>
                        <a:buFontTx/>
                      </a:pPr>
                      <a:r>
                        <a:rPr lang="en-US" altLang="zh-CN" sz="1600">
                          <a:sym typeface="+mn-ea"/>
                        </a:rPr>
                        <a:t>实验报告攥写</a:t>
                      </a:r>
                      <a:r>
                        <a:rPr lang="zh-CN" altLang="en-US" sz="1600">
                          <a:sym typeface="+mn-ea"/>
                        </a:rPr>
                        <a:t>与</a:t>
                      </a:r>
                      <a:r>
                        <a:rPr lang="en-US" altLang="zh-CN" sz="1600"/>
                        <a:t>PPT制作</a:t>
                      </a:r>
                      <a:endParaRPr lang="en-US" altLang="zh-CN" sz="1600"/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9255"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85725" algn="ctr">
                        <a:buClrTx/>
                        <a:buSzTx/>
                        <a:buFontTx/>
                      </a:pPr>
                      <a:r>
                        <a:rPr lang="en-US" altLang="zh-CN" sz="1600"/>
                        <a:t>宣淇奥</a:t>
                      </a:r>
                      <a:endParaRPr lang="en-US" altLang="zh-CN" sz="1600"/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85725" algn="ctr">
                        <a:buClrTx/>
                        <a:buSzTx/>
                        <a:buFontTx/>
                      </a:pPr>
                      <a:r>
                        <a:rPr lang="en-US" altLang="zh-CN" sz="1600">
                          <a:sym typeface="+mn-ea"/>
                        </a:rPr>
                        <a:t>资料搜集</a:t>
                      </a:r>
                      <a:r>
                        <a:rPr lang="zh-CN" altLang="en-US" sz="1600">
                          <a:sym typeface="+mn-ea"/>
                        </a:rPr>
                        <a:t>及</a:t>
                      </a:r>
                      <a:r>
                        <a:rPr lang="en-US" altLang="zh-CN" sz="1600"/>
                        <a:t>实验</a:t>
                      </a:r>
                      <a:endParaRPr lang="en-US" altLang="zh-CN" sz="1600"/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dirty="0">
                <a:sym typeface="+mn-ea"/>
              </a:rPr>
              <a:t>二、选题的意义</a:t>
            </a:r>
            <a:endParaRPr lang="zh-CN" altLang="en-US" dirty="0"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95960" y="1736725"/>
            <a:ext cx="10800080" cy="4438650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40000"/>
              </a:lnSpc>
              <a:buNone/>
            </a:pPr>
            <a:r>
              <a:rPr lang="zh-CN" altLang="en-US">
                <a:solidFill>
                  <a:schemeClr val="tx1"/>
                </a:solidFill>
              </a:rPr>
              <a:t>中国饮食文化博大精深。肉的口感与冻肉的解冻效果密切相关。经验表明，冻肉的解冻时间并不是越短越好，解冻时间太短，肉质就会不好，不利于后续的烹饪；解冻时间太长，冻肉容易又容易腐败。确定冻肉的最佳的解冻时间有利于提高烹饪食材的质量。</a:t>
            </a:r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内容占位符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838200" y="1324610"/>
            <a:ext cx="10982960" cy="4351655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AutoNum type="arabicPeriod"/>
            </a:pPr>
            <a:r>
              <a:rPr lang="zh-CN" altLang="en-US">
                <a:solidFill>
                  <a:schemeClr val="tx1"/>
                </a:solidFill>
              </a:rPr>
              <a:t>选择一系列不同质量的猪肉块，放进冰箱急冻格内冷藏</a:t>
            </a:r>
            <a:r>
              <a:rPr lang="en-US" altLang="zh-CN">
                <a:solidFill>
                  <a:schemeClr val="tx1"/>
                </a:solidFill>
              </a:rPr>
              <a:t>6</a:t>
            </a:r>
            <a:r>
              <a:rPr lang="zh-CN" altLang="en-US">
                <a:solidFill>
                  <a:schemeClr val="tx1"/>
                </a:solidFill>
              </a:rPr>
              <a:t>小时。</a:t>
            </a:r>
            <a:endParaRPr lang="zh-CN" altLang="en-US">
              <a:solidFill>
                <a:schemeClr val="tx1"/>
              </a:solidFill>
            </a:endParaRPr>
          </a:p>
          <a:p>
            <a:pPr marL="514350" indent="-514350">
              <a:buAutoNum type="arabicPeriod"/>
            </a:pPr>
            <a:r>
              <a:rPr lang="zh-CN" altLang="en-US">
                <a:solidFill>
                  <a:schemeClr val="tx1"/>
                </a:solidFill>
              </a:rPr>
              <a:t>在相同的室温下对这些肉块进行解冻。</a:t>
            </a:r>
            <a:endParaRPr lang="zh-CN" altLang="en-US">
              <a:solidFill>
                <a:schemeClr val="tx1"/>
              </a:solidFill>
            </a:endParaRPr>
          </a:p>
          <a:p>
            <a:pPr marL="514350" indent="-514350">
              <a:buAutoNum type="arabicPeriod"/>
            </a:pPr>
            <a:r>
              <a:rPr lang="zh-CN" altLang="en-US">
                <a:solidFill>
                  <a:schemeClr val="tx1"/>
                </a:solidFill>
              </a:rPr>
              <a:t>记录每个肉块完全解冻至室温所需的时间。</a:t>
            </a:r>
            <a:endParaRPr lang="en-US" altLang="zh-CN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>
                <a:solidFill>
                  <a:schemeClr val="tx1"/>
                </a:solidFill>
              </a:rPr>
              <a:t>经过整理，我们得到以下数据：</a:t>
            </a:r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2280285" y="3590925"/>
          <a:ext cx="7631430" cy="276098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68095"/>
                <a:gridCol w="2388235"/>
                <a:gridCol w="1435100"/>
                <a:gridCol w="2540000"/>
              </a:tblGrid>
              <a:tr h="596265"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 b="1">
                          <a:cs typeface="+mn-ea"/>
                        </a:rPr>
                        <a:t>肉的质量</a:t>
                      </a:r>
                      <a:r>
                        <a:rPr lang="en-US" altLang="zh-CN" sz="1800" b="1">
                          <a:cs typeface="+mn-ea"/>
                        </a:rPr>
                        <a:t>M/g</a:t>
                      </a:r>
                      <a:endParaRPr lang="en-US" altLang="zh-CN" sz="1800" b="1">
                        <a:cs typeface="+mn-ea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 b="1">
                          <a:cs typeface="+mn-ea"/>
                        </a:rPr>
                        <a:t>急冻格温度</a:t>
                      </a:r>
                      <a:r>
                        <a:rPr lang="en-US" altLang="zh-CN" sz="1800" b="1">
                          <a:cs typeface="+mn-ea"/>
                        </a:rPr>
                        <a:t>/℃</a:t>
                      </a:r>
                      <a:endParaRPr lang="en-US" altLang="zh-CN" sz="1800" b="1">
                        <a:cs typeface="+mn-ea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 b="1">
                          <a:cs typeface="+mn-ea"/>
                        </a:rPr>
                        <a:t>室温</a:t>
                      </a:r>
                      <a:r>
                        <a:rPr lang="en-US" altLang="zh-CN" sz="1800" b="1">
                          <a:cs typeface="+mn-ea"/>
                        </a:rPr>
                        <a:t>/℃</a:t>
                      </a:r>
                      <a:endParaRPr lang="en-US" altLang="zh-CN" sz="1800" b="1">
                        <a:cs typeface="+mn-ea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 b="1">
                          <a:cs typeface="+mn-ea"/>
                        </a:rPr>
                        <a:t>解冻时间</a:t>
                      </a:r>
                      <a:r>
                        <a:rPr lang="en-US" altLang="zh-CN" sz="1800" b="1">
                          <a:cs typeface="+mn-ea"/>
                        </a:rPr>
                        <a:t>T/min</a:t>
                      </a:r>
                      <a:endParaRPr lang="en-US" altLang="zh-CN" sz="1800" b="1">
                        <a:cs typeface="+mn-ea"/>
                      </a:endParaRPr>
                    </a:p>
                  </a:txBody>
                  <a:tcPr marL="68580" marR="68580" marT="0" marB="0" anchor="ctr" anchorCtr="0"/>
                </a:tc>
              </a:tr>
              <a:tr h="426720"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45</a:t>
                      </a:r>
                      <a:endParaRPr lang="en-US" altLang="zh-CN" sz="1600"/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-18</a:t>
                      </a:r>
                      <a:endParaRPr lang="en-US" altLang="zh-CN" sz="1600"/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26</a:t>
                      </a:r>
                      <a:endParaRPr lang="en-US" altLang="zh-CN" sz="1600"/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11</a:t>
                      </a:r>
                      <a:endParaRPr lang="en-US" altLang="zh-CN" sz="1600"/>
                    </a:p>
                  </a:txBody>
                  <a:tcPr marL="68580" marR="68580" marT="0" marB="0" anchor="ctr" anchorCtr="0"/>
                </a:tc>
              </a:tr>
              <a:tr h="433070"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220</a:t>
                      </a:r>
                      <a:endParaRPr lang="en-US" altLang="zh-CN" sz="1600"/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-18</a:t>
                      </a:r>
                      <a:endParaRPr lang="en-US" altLang="zh-CN" sz="1600"/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26</a:t>
                      </a:r>
                      <a:endParaRPr lang="en-US" altLang="zh-CN" sz="1600"/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25</a:t>
                      </a:r>
                      <a:endParaRPr lang="en-US" altLang="zh-CN" sz="1600"/>
                    </a:p>
                  </a:txBody>
                  <a:tcPr marL="68580" marR="68580" marT="0" marB="0" anchor="ctr" anchorCtr="0"/>
                </a:tc>
              </a:tr>
              <a:tr h="426720"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536</a:t>
                      </a:r>
                      <a:endParaRPr lang="en-US" altLang="zh-CN" sz="1600"/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-18</a:t>
                      </a:r>
                      <a:endParaRPr lang="en-US" altLang="zh-CN" sz="1600"/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26</a:t>
                      </a:r>
                      <a:endParaRPr lang="en-US" altLang="zh-CN" sz="1600"/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35</a:t>
                      </a:r>
                      <a:endParaRPr lang="en-US" altLang="zh-CN" sz="1600"/>
                    </a:p>
                  </a:txBody>
                  <a:tcPr marL="68580" marR="68580" marT="0" marB="0" anchor="ctr" anchorCtr="0"/>
                </a:tc>
              </a:tr>
              <a:tr h="439420"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710</a:t>
                      </a:r>
                      <a:endParaRPr lang="en-US" altLang="zh-CN" sz="1600"/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-18</a:t>
                      </a:r>
                      <a:endParaRPr lang="en-US" altLang="zh-CN" sz="1600"/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26</a:t>
                      </a:r>
                      <a:endParaRPr lang="en-US" altLang="zh-CN" sz="1600"/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42</a:t>
                      </a:r>
                      <a:endParaRPr lang="en-US" altLang="zh-CN" sz="1600"/>
                    </a:p>
                  </a:txBody>
                  <a:tcPr marL="68580" marR="68580" marT="0" marB="0" anchor="ctr" anchorCtr="0"/>
                </a:tc>
              </a:tr>
              <a:tr h="438785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890</a:t>
                      </a:r>
                      <a:endParaRPr lang="en-US" altLang="zh-CN" sz="1600"/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-18</a:t>
                      </a:r>
                      <a:endParaRPr lang="en-US" altLang="zh-CN" sz="1600"/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26</a:t>
                      </a:r>
                      <a:endParaRPr lang="en-US" altLang="zh-CN" sz="1600"/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52</a:t>
                      </a:r>
                      <a:endParaRPr lang="en-US" altLang="zh-CN" sz="1600"/>
                    </a:p>
                  </a:txBody>
                  <a:tcPr marL="68580" marR="68580" marT="0" marB="0" anchor="ctr" anchorCtr="0"/>
                </a:tc>
              </a:tr>
            </a:tbl>
          </a:graphicData>
        </a:graphic>
      </p:graphicFrame>
      <p:sp>
        <p:nvSpPr>
          <p:cNvPr id="11" name="标题 10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dirty="0">
                <a:sym typeface="+mn-ea"/>
              </a:rPr>
              <a:t>三、研究过程</a:t>
            </a:r>
            <a:r>
              <a:rPr lang="zh-CN" altLang="en-US" dirty="0">
                <a:sym typeface="+mn-ea"/>
              </a:rPr>
              <a:t> - </a:t>
            </a:r>
            <a:r>
              <a:rPr lang="zh-CN" altLang="en-US" dirty="0">
                <a:sym typeface="+mn-ea"/>
              </a:rPr>
              <a:t>收集数据</a:t>
            </a:r>
            <a:endParaRPr lang="zh-CN" altLang="en-US" dirty="0"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" name="内容占位符 2"/>
              <p:cNvSpPr>
                <a:spLocks noGrp="1"/>
              </p:cNvSpPr>
              <p:nvPr>
                <p:custDataLst>
                  <p:tags r:id="rId1"/>
                </p:custDataLst>
              </p:nvPr>
            </p:nvSpPr>
            <p:spPr>
              <a:xfrm>
                <a:off x="838200" y="1825625"/>
                <a:ext cx="10515600" cy="4351338"/>
              </a:xfrm>
              <a:prstGeom prst="rect">
                <a:avLst/>
              </a:prstGeom>
            </p:spPr>
            <p:txBody>
              <a:bodyPr vert="horz" wrap="square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zh-CN" altLang="en-US">
                    <a:solidFill>
                      <a:schemeClr val="tx1"/>
                    </a:solidFill>
                  </a:rPr>
                  <a:t>利用绘图软件画出</a:t>
                </a:r>
                <a:r>
                  <a:rPr lang="zh-CN" altLang="en-US" b="1">
                    <a:solidFill>
                      <a:schemeClr val="tx1"/>
                    </a:solidFill>
                  </a:rPr>
                  <a:t>肉的质量</a:t>
                </a:r>
                <a:r>
                  <a:rPr lang="en-US" altLang="zh-CN" b="1">
                    <a:solidFill>
                      <a:schemeClr val="tx1"/>
                    </a:solidFill>
                  </a:rPr>
                  <a:t>M</a:t>
                </a:r>
                <a:r>
                  <a:rPr lang="zh-CN" altLang="en-US">
                    <a:solidFill>
                      <a:schemeClr val="tx1"/>
                    </a:solidFill>
                  </a:rPr>
                  <a:t>与</a:t>
                </a:r>
                <a:r>
                  <a:rPr lang="zh-CN" altLang="en-US" b="1">
                    <a:solidFill>
                      <a:schemeClr val="tx1"/>
                    </a:solidFill>
                  </a:rPr>
                  <a:t>解冻时间</a:t>
                </a:r>
                <a:r>
                  <a:rPr lang="en-US" altLang="zh-CN" b="1">
                    <a:solidFill>
                      <a:schemeClr val="tx1"/>
                    </a:solidFill>
                  </a:rPr>
                  <a:t>T</a:t>
                </a:r>
                <a:r>
                  <a:rPr lang="zh-CN" altLang="en-US">
                    <a:solidFill>
                      <a:schemeClr val="tx1"/>
                    </a:solidFill>
                  </a:rPr>
                  <a:t>的散点图像：</a:t>
                </a:r>
                <a:endParaRPr lang="zh-CN" altLang="en-US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zh-CN" altLang="en-US">
                    <a:solidFill>
                      <a:schemeClr val="tx1"/>
                    </a:solidFill>
                  </a:rPr>
                  <a:t>（图中纵坐标为</a:t>
                </a:r>
                <a:r>
                  <a:rPr lang="zh-CN" altLang="en-US" b="1">
                    <a:solidFill>
                      <a:schemeClr val="tx1"/>
                    </a:solidFill>
                  </a:rPr>
                  <a:t>解冻时间</a:t>
                </a:r>
                <a:r>
                  <a:rPr lang="en-US" altLang="zh-CN" b="1">
                    <a:solidFill>
                      <a:schemeClr val="tx1"/>
                    </a:solidFill>
                  </a:rPr>
                  <a:t>T</a:t>
                </a:r>
                <a:r>
                  <a:rPr lang="zh-CN" altLang="en-US">
                    <a:solidFill>
                      <a:schemeClr val="tx1"/>
                    </a:solidFill>
                  </a:rPr>
                  <a:t>，横坐标为</a:t>
                </a:r>
                <a:r>
                  <a:rPr lang="zh-CN" altLang="en-US" b="1">
                    <a:solidFill>
                      <a:schemeClr val="tx1"/>
                    </a:solidFill>
                  </a:rPr>
                  <a:t>肉的质量</a:t>
                </a:r>
                <a:r>
                  <a:rPr lang="en-US" altLang="zh-CN" b="1">
                    <a:solidFill>
                      <a:schemeClr val="tx1"/>
                    </a:solidFill>
                  </a:rPr>
                  <a:t>M</a:t>
                </a:r>
                <a:r>
                  <a:rPr lang="zh-CN" altLang="en-US">
                    <a:solidFill>
                      <a:schemeClr val="tx1"/>
                    </a:solidFill>
                  </a:rPr>
                  <a:t>）</a:t>
                </a:r>
                <a:endParaRPr lang="zh-CN" altLang="en-US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zh-CN" altLang="en-US">
                    <a:solidFill>
                      <a:schemeClr val="tx1"/>
                    </a:solidFill>
                  </a:rPr>
                  <a:t>根据表中数据，可选择一次函数：</a:t>
                </a:r>
                <a:endParaRPr lang="zh-CN" altLang="en-US">
                  <a:solidFill>
                    <a:schemeClr val="tx1"/>
                  </a:solidFill>
                </a:endParaRPr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en-US" altLang="zh-CN">
                    <a:solidFill>
                      <a:schemeClr val="tx1"/>
                    </a:solidFill>
                    <a:cs typeface="Cambria Math" panose="02040503050406030204" charset="0"/>
                  </a:rPr>
                  <a:t>                            </a:t>
                </a:r>
                <a14:m>
                  <m:oMath xmlns:m="http://schemas.openxmlformats.org/officeDocument/2006/math">
                    <m:r>
                      <a:rPr lang="en-US" altLang="zh-CN" b="1" i="1">
                        <a:solidFill>
                          <a:schemeClr val="tx1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𝑴</m:t>
                    </m:r>
                    <m:r>
                      <a:rPr lang="en-US" altLang="zh-CN" i="1">
                        <a:solidFill>
                          <a:schemeClr val="tx1"/>
                        </a:solidFill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</a:rPr>
                      <m:t>=</m:t>
                    </m:r>
                    <m:r>
                      <a:rPr lang="en-US" altLang="zh-CN" i="1">
                        <a:solidFill>
                          <a:schemeClr val="tx1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𝑘</m:t>
                    </m:r>
                    <m:r>
                      <a:rPr lang="en-US" altLang="zh-CN" b="1" i="1">
                        <a:solidFill>
                          <a:schemeClr val="tx1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𝑻</m:t>
                    </m:r>
                    <m:r>
                      <a:rPr lang="en-US" altLang="zh-CN" i="1">
                        <a:solidFill>
                          <a:schemeClr val="tx1"/>
                        </a:solidFill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</a:rPr>
                      <m:t>+</m:t>
                    </m:r>
                    <m:r>
                      <a:rPr lang="en-US" altLang="zh-CN" i="1">
                        <a:solidFill>
                          <a:schemeClr val="tx1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𝑏</m:t>
                    </m:r>
                  </m:oMath>
                </a14:m>
                <a:endParaRPr lang="en-US" altLang="zh-CN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zh-CN" altLang="en-US">
                    <a:solidFill>
                      <a:schemeClr val="tx1"/>
                    </a:solidFill>
                  </a:rPr>
                  <a:t>作为数学模型。</a:t>
                </a:r>
                <a:endParaRPr lang="zh-CN" altLang="en-US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6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2"/>
                </p:custDataLst>
              </p:nvPr>
            </p:nvSpPr>
            <p:spPr>
              <a:xfrm>
                <a:off x="838200" y="1825625"/>
                <a:ext cx="10515600" cy="4351338"/>
              </a:xfrm>
              <a:prstGeom prst="rect">
                <a:avLst/>
              </a:prstGeom>
              <a:blipFill rotWithShape="1">
                <a:blip r:embed="rId3"/>
                <a:stretch>
                  <a:fillRect t="-467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9370" y="3054350"/>
            <a:ext cx="4046855" cy="319151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dirty="0">
                <a:sym typeface="+mn-ea"/>
              </a:rPr>
              <a:t>三、研究过程</a:t>
            </a:r>
            <a:r>
              <a:rPr lang="zh-CN" altLang="en-US" dirty="0">
                <a:sym typeface="+mn-ea"/>
              </a:rPr>
              <a:t> - </a:t>
            </a:r>
            <a:r>
              <a:rPr lang="zh-CN" altLang="en-US" dirty="0">
                <a:sym typeface="+mn-ea"/>
              </a:rPr>
              <a:t>分析数据</a:t>
            </a:r>
            <a:endParaRPr lang="zh-CN" altLang="en-US" dirty="0">
              <a:sym typeface="+mn-ea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7" name="内容占位符 2"/>
              <p:cNvSpPr>
                <a:spLocks noGrp="1"/>
              </p:cNvSpPr>
              <p:nvPr>
                <p:custDataLst>
                  <p:tags r:id="rId1"/>
                </p:custDataLst>
              </p:nvPr>
            </p:nvSpPr>
            <p:spPr>
              <a:xfrm>
                <a:off x="838200" y="1825625"/>
                <a:ext cx="6346190" cy="4351655"/>
              </a:xfrm>
              <a:prstGeom prst="rect">
                <a:avLst/>
              </a:prstGeom>
            </p:spPr>
            <p:txBody>
              <a:bodyPr vert="horz" wrap="square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zh-CN" altLang="en-US">
                    <a:solidFill>
                      <a:schemeClr val="tx1"/>
                    </a:solidFill>
                  </a:rPr>
                  <a:t>利用绘图软件作出拟合直线：</a:t>
                </a:r>
                <a:endParaRPr lang="zh-CN" altLang="en-US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zh-CN" altLang="en-US">
                    <a:solidFill>
                      <a:schemeClr val="tx1"/>
                    </a:solidFill>
                    <a:sym typeface="+mn-ea"/>
                  </a:rPr>
                  <a:t>（图中纵坐标为</a:t>
                </a:r>
                <a:r>
                  <a:rPr lang="zh-CN" altLang="en-US" b="1">
                    <a:solidFill>
                      <a:schemeClr val="tx1"/>
                    </a:solidFill>
                    <a:sym typeface="+mn-ea"/>
                  </a:rPr>
                  <a:t>解冻时间</a:t>
                </a:r>
                <a:r>
                  <a:rPr lang="en-US" altLang="zh-CN" b="1">
                    <a:solidFill>
                      <a:schemeClr val="tx1"/>
                    </a:solidFill>
                    <a:sym typeface="+mn-ea"/>
                  </a:rPr>
                  <a:t>T</a:t>
                </a:r>
                <a:r>
                  <a:rPr lang="zh-CN" altLang="en-US">
                    <a:solidFill>
                      <a:schemeClr val="tx1"/>
                    </a:solidFill>
                    <a:sym typeface="+mn-ea"/>
                  </a:rPr>
                  <a:t>，横坐标为</a:t>
                </a:r>
                <a:r>
                  <a:rPr lang="zh-CN" altLang="en-US" b="1">
                    <a:solidFill>
                      <a:schemeClr val="tx1"/>
                    </a:solidFill>
                    <a:sym typeface="+mn-ea"/>
                  </a:rPr>
                  <a:t>肉的质量</a:t>
                </a:r>
                <a:r>
                  <a:rPr lang="en-US" altLang="zh-CN" b="1">
                    <a:solidFill>
                      <a:schemeClr val="tx1"/>
                    </a:solidFill>
                    <a:sym typeface="+mn-ea"/>
                  </a:rPr>
                  <a:t>M</a:t>
                </a:r>
                <a:r>
                  <a:rPr lang="zh-CN" altLang="en-US">
                    <a:solidFill>
                      <a:schemeClr val="tx1"/>
                    </a:solidFill>
                    <a:sym typeface="+mn-ea"/>
                  </a:rPr>
                  <a:t>）</a:t>
                </a:r>
                <a:endParaRPr lang="zh-CN" altLang="en-US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endParaRPr lang="zh-CN" altLang="en-US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zh-CN" altLang="en-US">
                    <a:solidFill>
                      <a:schemeClr val="tx1"/>
                    </a:solidFill>
                  </a:rPr>
                  <a:t>得到拟合直线的解析式作为数学模型：</a:t>
                </a:r>
                <a:endParaRPr lang="zh-CN" altLang="en-US">
                  <a:solidFill>
                    <a:schemeClr val="tx1"/>
                  </a:solidFill>
                </a:endParaRP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zh-CN" b="1" i="1">
                          <a:solidFill>
                            <a:schemeClr val="tx1"/>
                          </a:solidFill>
                          <a:latin typeface="Cambria Math" panose="02040503050406030204" charset="0"/>
                          <a:cs typeface="Cambria Math" panose="02040503050406030204" charset="0"/>
                        </a:rPr>
                        <m:t>𝑴</m:t>
                      </m:r>
                      <m:r>
                        <a:rPr lang="en-US" altLang="zh-CN" i="1">
                          <a:solidFill>
                            <a:schemeClr val="tx1"/>
                          </a:solidFill>
                          <a:latin typeface="Cambria Math" panose="02040503050406030204" charset="0"/>
                          <a:ea typeface="MS Mincho" charset="0"/>
                          <a:cs typeface="Cambria Math" panose="02040503050406030204" charset="0"/>
                        </a:rPr>
                        <m:t>=</m:t>
                      </m:r>
                      <m:r>
                        <a:rPr lang="en-US" altLang="zh-CN" i="1">
                          <a:solidFill>
                            <a:schemeClr val="tx1"/>
                          </a:solidFill>
                          <a:latin typeface="Cambria Math" panose="02040503050406030204" charset="0"/>
                          <a:ea typeface="MS Mincho" charset="0"/>
                          <a:cs typeface="Cambria Math" panose="02040503050406030204" charset="0"/>
                        </a:rPr>
                        <m:t>0</m:t>
                      </m:r>
                      <m:r>
                        <a:rPr lang="en-US" altLang="zh-CN" i="1">
                          <a:solidFill>
                            <a:schemeClr val="tx1"/>
                          </a:solidFill>
                          <a:latin typeface="Cambria Math" panose="02040503050406030204" charset="0"/>
                          <a:ea typeface="MS Mincho" charset="0"/>
                          <a:cs typeface="Cambria Math" panose="02040503050406030204" charset="0"/>
                        </a:rPr>
                        <m:t>.</m:t>
                      </m:r>
                      <m:r>
                        <a:rPr lang="en-US" altLang="zh-CN" i="1">
                          <a:solidFill>
                            <a:schemeClr val="tx1"/>
                          </a:solidFill>
                          <a:latin typeface="Cambria Math" panose="02040503050406030204" charset="0"/>
                          <a:ea typeface="MS Mincho" charset="0"/>
                          <a:cs typeface="Cambria Math" panose="02040503050406030204" charset="0"/>
                        </a:rPr>
                        <m:t>0447</m:t>
                      </m:r>
                      <m:r>
                        <a:rPr lang="en-US" altLang="zh-CN" b="1" i="1">
                          <a:solidFill>
                            <a:schemeClr val="tx1"/>
                          </a:solidFill>
                          <a:latin typeface="Cambria Math" panose="02040503050406030204" charset="0"/>
                          <a:cs typeface="Cambria Math" panose="02040503050406030204" charset="0"/>
                        </a:rPr>
                        <m:t>𝑻</m:t>
                      </m:r>
                      <m:r>
                        <a:rPr lang="en-US" altLang="zh-CN" i="1">
                          <a:solidFill>
                            <a:schemeClr val="tx1"/>
                          </a:solidFill>
                          <a:latin typeface="Cambria Math" panose="02040503050406030204" charset="0"/>
                          <a:ea typeface="MS Mincho" charset="0"/>
                          <a:cs typeface="Cambria Math" panose="02040503050406030204" charset="0"/>
                        </a:rPr>
                        <m:t>+</m:t>
                      </m:r>
                      <m:r>
                        <a:rPr lang="en-US" altLang="zh-CN" i="1">
                          <a:solidFill>
                            <a:schemeClr val="tx1"/>
                          </a:solidFill>
                          <a:latin typeface="Cambria Math" panose="02040503050406030204" charset="0"/>
                          <a:ea typeface="MS Mincho" charset="0"/>
                          <a:cs typeface="Cambria Math" panose="02040503050406030204" charset="0"/>
                        </a:rPr>
                        <m:t>11</m:t>
                      </m:r>
                      <m:r>
                        <a:rPr lang="en-US" altLang="zh-CN" i="1">
                          <a:solidFill>
                            <a:schemeClr val="tx1"/>
                          </a:solidFill>
                          <a:latin typeface="Cambria Math" panose="02040503050406030204" charset="0"/>
                          <a:ea typeface="MS Mincho" charset="0"/>
                          <a:cs typeface="Cambria Math" panose="02040503050406030204" charset="0"/>
                        </a:rPr>
                        <m:t>.</m:t>
                      </m:r>
                      <m:r>
                        <a:rPr lang="en-US" altLang="zh-CN" i="1">
                          <a:solidFill>
                            <a:schemeClr val="tx1"/>
                          </a:solidFill>
                          <a:latin typeface="Cambria Math" panose="02040503050406030204" charset="0"/>
                          <a:ea typeface="MS Mincho" charset="0"/>
                          <a:cs typeface="Cambria Math" panose="02040503050406030204" charset="0"/>
                        </a:rPr>
                        <m:t>447</m:t>
                      </m:r>
                    </m:oMath>
                  </m:oMathPara>
                </a14:m>
                <a:endParaRPr lang="en-US" altLang="zh-CN" i="1">
                  <a:solidFill>
                    <a:schemeClr val="tx1"/>
                  </a:solidFill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7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2"/>
                </p:custDataLst>
              </p:nvPr>
            </p:nvSpPr>
            <p:spPr>
              <a:xfrm>
                <a:off x="838200" y="1825625"/>
                <a:ext cx="6346190" cy="4351655"/>
              </a:xfrm>
              <a:prstGeom prst="rect">
                <a:avLst/>
              </a:prstGeom>
              <a:blipFill rotWithShape="1">
                <a:blip r:embed="rId3"/>
                <a:stretch>
                  <a:fillRect t="-4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498715" y="1949450"/>
            <a:ext cx="4230370" cy="341820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标题 9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dirty="0">
                <a:sym typeface="+mn-ea"/>
              </a:rPr>
              <a:t>三、研究过程</a:t>
            </a:r>
            <a:r>
              <a:rPr lang="zh-CN" altLang="en-US" dirty="0">
                <a:sym typeface="+mn-ea"/>
              </a:rPr>
              <a:t> - </a:t>
            </a:r>
            <a:r>
              <a:rPr lang="zh-CN" altLang="en-US" dirty="0">
                <a:sym typeface="+mn-ea"/>
              </a:rPr>
              <a:t>分析数据</a:t>
            </a:r>
            <a:endParaRPr lang="zh-CN" altLang="en-US" dirty="0">
              <a:sym typeface="+mn-ea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内容占位符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>
                <a:solidFill>
                  <a:schemeClr val="tx1"/>
                </a:solidFill>
              </a:rPr>
              <a:t>根据模型解析式算出所用</a:t>
            </a:r>
            <a:r>
              <a:rPr lang="zh-CN" altLang="en-US" b="1">
                <a:solidFill>
                  <a:schemeClr val="tx1"/>
                </a:solidFill>
              </a:rPr>
              <a:t>肉的质量</a:t>
            </a:r>
            <a:r>
              <a:rPr lang="en-US" altLang="zh-CN" b="1">
                <a:solidFill>
                  <a:schemeClr val="tx1"/>
                </a:solidFill>
              </a:rPr>
              <a:t>M</a:t>
            </a:r>
            <a:r>
              <a:rPr lang="zh-CN" altLang="en-US">
                <a:solidFill>
                  <a:schemeClr val="tx1"/>
                </a:solidFill>
              </a:rPr>
              <a:t>所对应的</a:t>
            </a:r>
            <a:r>
              <a:rPr lang="zh-CN" altLang="en-US" b="1">
                <a:solidFill>
                  <a:schemeClr val="tx1"/>
                </a:solidFill>
              </a:rPr>
              <a:t>解冻时间</a:t>
            </a:r>
            <a:r>
              <a:rPr lang="en-US" altLang="zh-CN" b="1">
                <a:solidFill>
                  <a:schemeClr val="tx1"/>
                </a:solidFill>
              </a:rPr>
              <a:t>T</a:t>
            </a:r>
            <a:r>
              <a:rPr lang="zh-CN" altLang="en-US">
                <a:solidFill>
                  <a:schemeClr val="tx1"/>
                </a:solidFill>
              </a:rPr>
              <a:t>，与真实数据进行对比，如表：</a:t>
            </a:r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926465" y="3031490"/>
          <a:ext cx="6139815" cy="314579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400810"/>
                <a:gridCol w="2296795"/>
                <a:gridCol w="2442210"/>
              </a:tblGrid>
              <a:tr h="687705"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 b="1"/>
                        <a:t>肉的质量</a:t>
                      </a:r>
                      <a:r>
                        <a:rPr lang="en-US" altLang="zh-CN" sz="1800" b="1"/>
                        <a:t>M/g</a:t>
                      </a:r>
                      <a:endParaRPr lang="en-US" altLang="zh-CN" sz="1800" b="1"/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 b="1"/>
                        <a:t>模型预测解冻时间</a:t>
                      </a:r>
                      <a:r>
                        <a:rPr lang="en-US" altLang="zh-CN" sz="1800" b="1"/>
                        <a:t>T/min</a:t>
                      </a:r>
                      <a:endParaRPr lang="en-US" altLang="zh-CN" sz="1800" b="1"/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 b="1"/>
                        <a:t>实际解冻时间</a:t>
                      </a:r>
                      <a:r>
                        <a:rPr lang="en-US" altLang="zh-CN" sz="1800" b="1"/>
                        <a:t>T/min</a:t>
                      </a:r>
                      <a:endParaRPr lang="en-US" altLang="zh-CN" sz="1800" b="1"/>
                    </a:p>
                  </a:txBody>
                  <a:tcPr marL="68580" marR="68580" marT="0" marB="0" anchor="ctr" anchorCtr="0"/>
                </a:tc>
              </a:tr>
              <a:tr h="483870"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45</a:t>
                      </a:r>
                      <a:endParaRPr lang="en-US" altLang="zh-CN" sz="1600"/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13.5</a:t>
                      </a:r>
                      <a:endParaRPr lang="en-US" altLang="zh-CN" sz="1600"/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11</a:t>
                      </a:r>
                      <a:endParaRPr lang="en-US" altLang="zh-CN" sz="1600"/>
                    </a:p>
                  </a:txBody>
                  <a:tcPr marL="68580" marR="68580" marT="0" marB="0" anchor="ctr" anchorCtr="0"/>
                </a:tc>
              </a:tr>
              <a:tr h="492760"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220</a:t>
                      </a:r>
                      <a:endParaRPr lang="en-US" altLang="zh-CN" sz="1600"/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21.3</a:t>
                      </a:r>
                      <a:endParaRPr lang="en-US" altLang="zh-CN" sz="1600"/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25</a:t>
                      </a:r>
                      <a:endParaRPr lang="en-US" altLang="zh-CN" sz="1600"/>
                    </a:p>
                  </a:txBody>
                  <a:tcPr marL="68580" marR="68580" marT="0" marB="0" anchor="ctr" anchorCtr="0"/>
                </a:tc>
              </a:tr>
              <a:tr h="483870"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536</a:t>
                      </a:r>
                      <a:endParaRPr lang="en-US" altLang="zh-CN" sz="1600"/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35.4</a:t>
                      </a:r>
                      <a:endParaRPr lang="en-US" altLang="zh-CN" sz="1600"/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35</a:t>
                      </a:r>
                      <a:endParaRPr lang="en-US" altLang="zh-CN" sz="1600"/>
                    </a:p>
                  </a:txBody>
                  <a:tcPr marL="68580" marR="68580" marT="0" marB="0" anchor="ctr" anchorCtr="0"/>
                </a:tc>
              </a:tr>
              <a:tr h="499110"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710</a:t>
                      </a:r>
                      <a:endParaRPr lang="en-US" altLang="zh-CN" sz="1600"/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43.2</a:t>
                      </a:r>
                      <a:endParaRPr lang="en-US" altLang="zh-CN" sz="1600"/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42</a:t>
                      </a:r>
                      <a:endParaRPr lang="en-US" altLang="zh-CN" sz="1600"/>
                    </a:p>
                  </a:txBody>
                  <a:tcPr marL="68580" marR="68580" marT="0" marB="0" anchor="ctr" anchorCtr="0"/>
                </a:tc>
              </a:tr>
              <a:tr h="498475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890</a:t>
                      </a:r>
                      <a:endParaRPr lang="en-US" altLang="zh-CN" sz="1600"/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51.2</a:t>
                      </a:r>
                      <a:endParaRPr lang="en-US" altLang="zh-CN" sz="1600"/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52</a:t>
                      </a:r>
                      <a:endParaRPr lang="en-US" altLang="zh-CN" sz="1600"/>
                    </a:p>
                  </a:txBody>
                  <a:tcPr marL="68580" marR="68580" marT="0" marB="0" anchor="ctr" anchorCtr="0"/>
                </a:tc>
              </a:tr>
            </a:tbl>
          </a:graphicData>
        </a:graphic>
      </p:graphicFrame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7978775" y="3771265"/>
            <a:ext cx="3140710" cy="8655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90000"/>
              </a:lnSpc>
              <a:spcBef>
                <a:spcPts val="1000"/>
              </a:spcBef>
              <a:buClrTx/>
              <a:buSzTx/>
              <a:buFont typeface="Arial" panose="020B0604020202020204" pitchFamily="34" charset="0"/>
            </a:pPr>
            <a:r>
              <a:rPr lang="zh-CN" altLang="en-US" sz="2800">
                <a:solidFill>
                  <a:schemeClr val="tx1"/>
                </a:solidFill>
              </a:rPr>
              <a:t>可见模型预测值与实际值较为吻合。</a:t>
            </a:r>
            <a:endParaRPr lang="zh-CN" altLang="en-US" sz="2800">
              <a:solidFill>
                <a:schemeClr val="tx1"/>
              </a:solidFill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dirty="0">
                <a:sym typeface="+mn-ea"/>
              </a:rPr>
              <a:t>三、研究过程</a:t>
            </a:r>
            <a:r>
              <a:rPr lang="zh-CN" altLang="en-US" dirty="0">
                <a:sym typeface="+mn-ea"/>
              </a:rPr>
              <a:t> - </a:t>
            </a:r>
            <a:r>
              <a:rPr lang="zh-CN" altLang="en-US" dirty="0">
                <a:sym typeface="+mn-ea"/>
              </a:rPr>
              <a:t>检验模型</a:t>
            </a:r>
            <a:endParaRPr lang="zh-CN" altLang="en-US" dirty="0"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4" name="内容占位符 2"/>
              <p:cNvSpPr>
                <a:spLocks noGrp="1"/>
              </p:cNvSpPr>
              <p:nvPr/>
            </p:nvSpPr>
            <p:spPr>
              <a:xfrm>
                <a:off x="838200" y="1825625"/>
                <a:ext cx="10515600" cy="4351338"/>
              </a:xfrm>
              <a:prstGeom prst="rect">
                <a:avLst/>
              </a:prstGeom>
            </p:spPr>
            <p:txBody>
              <a:bodyPr vert="horz" wrap="square" lIns="91440" tIns="45720" rIns="91440" bIns="45720" rtlCol="0">
                <a:normAutofit lnSpcReduction="10000"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zh-CN" altLang="en-US">
                    <a:solidFill>
                      <a:schemeClr val="tx1"/>
                    </a:solidFill>
                  </a:rPr>
                  <a:t>得到</a:t>
                </a:r>
                <a:r>
                  <a:rPr lang="zh-CN" altLang="en-US" b="1">
                    <a:solidFill>
                      <a:schemeClr val="tx1"/>
                    </a:solidFill>
                  </a:rPr>
                  <a:t>肉的质量</a:t>
                </a:r>
                <a:r>
                  <a:rPr lang="en-US" altLang="zh-CN" b="1">
                    <a:solidFill>
                      <a:schemeClr val="tx1"/>
                    </a:solidFill>
                  </a:rPr>
                  <a:t>M</a:t>
                </a:r>
                <a:r>
                  <a:rPr lang="zh-CN" altLang="en-US">
                    <a:solidFill>
                      <a:schemeClr val="tx1"/>
                    </a:solidFill>
                  </a:rPr>
                  <a:t>与</a:t>
                </a:r>
                <a:r>
                  <a:rPr lang="zh-CN" altLang="en-US" b="1">
                    <a:solidFill>
                      <a:schemeClr val="tx1"/>
                    </a:solidFill>
                  </a:rPr>
                  <a:t>解冻时间</a:t>
                </a:r>
                <a:r>
                  <a:rPr lang="en-US" altLang="zh-CN" b="1">
                    <a:solidFill>
                      <a:schemeClr val="tx1"/>
                    </a:solidFill>
                  </a:rPr>
                  <a:t>T</a:t>
                </a:r>
                <a:r>
                  <a:rPr lang="zh-CN" altLang="en-US">
                    <a:solidFill>
                      <a:schemeClr val="tx1"/>
                    </a:solidFill>
                  </a:rPr>
                  <a:t>的函数关系式：</a:t>
                </a:r>
                <a:endParaRPr lang="zh-CN" altLang="en-US">
                  <a:solidFill>
                    <a:schemeClr val="tx1"/>
                  </a:solidFill>
                </a:endParaRP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zh-CN" b="1" i="1">
                          <a:solidFill>
                            <a:schemeClr val="tx1"/>
                          </a:solidFill>
                          <a:latin typeface="Cambria Math" panose="02040503050406030204" charset="0"/>
                          <a:cs typeface="Cambria Math" panose="02040503050406030204" charset="0"/>
                        </a:rPr>
                        <m:t>𝑴</m:t>
                      </m:r>
                      <m:r>
                        <a:rPr lang="en-US" altLang="zh-CN" i="1">
                          <a:solidFill>
                            <a:schemeClr val="tx1"/>
                          </a:solidFill>
                          <a:latin typeface="Cambria Math" panose="02040503050406030204" charset="0"/>
                          <a:ea typeface="MS Mincho" charset="0"/>
                          <a:cs typeface="Cambria Math" panose="02040503050406030204" charset="0"/>
                        </a:rPr>
                        <m:t>=</m:t>
                      </m:r>
                      <m:r>
                        <a:rPr lang="en-US" altLang="zh-CN" i="1">
                          <a:solidFill>
                            <a:schemeClr val="tx1"/>
                          </a:solidFill>
                          <a:latin typeface="Cambria Math" panose="02040503050406030204" charset="0"/>
                          <a:ea typeface="MS Mincho" charset="0"/>
                          <a:cs typeface="Cambria Math" panose="02040503050406030204" charset="0"/>
                        </a:rPr>
                        <m:t>0</m:t>
                      </m:r>
                      <m:r>
                        <a:rPr lang="en-US" altLang="zh-CN" i="1">
                          <a:solidFill>
                            <a:schemeClr val="tx1"/>
                          </a:solidFill>
                          <a:latin typeface="Cambria Math" panose="02040503050406030204" charset="0"/>
                          <a:ea typeface="MS Mincho" charset="0"/>
                          <a:cs typeface="Cambria Math" panose="02040503050406030204" charset="0"/>
                        </a:rPr>
                        <m:t>.</m:t>
                      </m:r>
                      <m:r>
                        <a:rPr lang="en-US" altLang="zh-CN" i="1">
                          <a:solidFill>
                            <a:schemeClr val="tx1"/>
                          </a:solidFill>
                          <a:latin typeface="Cambria Math" panose="02040503050406030204" charset="0"/>
                          <a:ea typeface="MS Mincho" charset="0"/>
                          <a:cs typeface="Cambria Math" panose="02040503050406030204" charset="0"/>
                        </a:rPr>
                        <m:t>0447</m:t>
                      </m:r>
                      <m:r>
                        <a:rPr lang="en-US" altLang="zh-CN" b="1" i="1">
                          <a:solidFill>
                            <a:schemeClr val="tx1"/>
                          </a:solidFill>
                          <a:latin typeface="Cambria Math" panose="02040503050406030204" charset="0"/>
                          <a:cs typeface="Cambria Math" panose="02040503050406030204" charset="0"/>
                        </a:rPr>
                        <m:t>𝑻</m:t>
                      </m:r>
                      <m:r>
                        <a:rPr lang="en-US" altLang="zh-CN" i="1">
                          <a:solidFill>
                            <a:schemeClr val="tx1"/>
                          </a:solidFill>
                          <a:latin typeface="Cambria Math" panose="02040503050406030204" charset="0"/>
                          <a:ea typeface="MS Mincho" charset="0"/>
                          <a:cs typeface="Cambria Math" panose="02040503050406030204" charset="0"/>
                        </a:rPr>
                        <m:t>+</m:t>
                      </m:r>
                      <m:r>
                        <a:rPr lang="en-US" altLang="zh-CN" i="1">
                          <a:solidFill>
                            <a:schemeClr val="tx1"/>
                          </a:solidFill>
                          <a:latin typeface="Cambria Math" panose="02040503050406030204" charset="0"/>
                          <a:ea typeface="MS Mincho" charset="0"/>
                          <a:cs typeface="Cambria Math" panose="02040503050406030204" charset="0"/>
                        </a:rPr>
                        <m:t>11</m:t>
                      </m:r>
                      <m:r>
                        <a:rPr lang="en-US" altLang="zh-CN" i="1">
                          <a:solidFill>
                            <a:schemeClr val="tx1"/>
                          </a:solidFill>
                          <a:latin typeface="Cambria Math" panose="02040503050406030204" charset="0"/>
                          <a:ea typeface="MS Mincho" charset="0"/>
                          <a:cs typeface="Cambria Math" panose="02040503050406030204" charset="0"/>
                        </a:rPr>
                        <m:t>.</m:t>
                      </m:r>
                      <m:r>
                        <a:rPr lang="en-US" altLang="zh-CN" i="1">
                          <a:solidFill>
                            <a:schemeClr val="tx1"/>
                          </a:solidFill>
                          <a:latin typeface="Cambria Math" panose="02040503050406030204" charset="0"/>
                          <a:ea typeface="MS Mincho" charset="0"/>
                          <a:cs typeface="Cambria Math" panose="02040503050406030204" charset="0"/>
                        </a:rPr>
                        <m:t>447</m:t>
                      </m:r>
                    </m:oMath>
                  </m:oMathPara>
                </a14:m>
                <a:endParaRPr lang="en-US" altLang="zh-CN">
                  <a:solidFill>
                    <a:schemeClr val="tx1"/>
                  </a:solidFill>
                </a:endParaRPr>
              </a:p>
              <a:p>
                <a:pPr marL="0" indent="0" fontAlgn="auto">
                  <a:lnSpc>
                    <a:spcPct val="140000"/>
                  </a:lnSpc>
                  <a:buNone/>
                </a:pPr>
                <a:r>
                  <a:rPr lang="zh-CN" altLang="en-US">
                    <a:solidFill>
                      <a:schemeClr val="tx1"/>
                    </a:solidFill>
                  </a:rPr>
                  <a:t>可知</a:t>
                </a:r>
                <a:r>
                  <a:rPr lang="zh-CN" altLang="en-US" b="1">
                    <a:sym typeface="+mn-ea"/>
                  </a:rPr>
                  <a:t>肉的质量</a:t>
                </a:r>
                <a:r>
                  <a:rPr lang="en-US" altLang="zh-CN" b="1">
                    <a:sym typeface="+mn-ea"/>
                  </a:rPr>
                  <a:t>M</a:t>
                </a:r>
                <a:r>
                  <a:rPr lang="zh-CN" altLang="en-US">
                    <a:solidFill>
                      <a:schemeClr val="tx1"/>
                    </a:solidFill>
                  </a:rPr>
                  <a:t>越大，所需</a:t>
                </a:r>
                <a:r>
                  <a:rPr lang="zh-CN" altLang="en-US" b="1">
                    <a:sym typeface="+mn-ea"/>
                  </a:rPr>
                  <a:t>解冻时间</a:t>
                </a:r>
                <a:r>
                  <a:rPr lang="en-US" altLang="zh-CN" b="1">
                    <a:sym typeface="+mn-ea"/>
                  </a:rPr>
                  <a:t>T</a:t>
                </a:r>
                <a:r>
                  <a:rPr lang="zh-CN" altLang="en-US">
                    <a:solidFill>
                      <a:schemeClr val="tx1"/>
                    </a:solidFill>
                  </a:rPr>
                  <a:t>越长，符合我们的</a:t>
                </a:r>
                <a:r>
                  <a:rPr lang="zh-CN" altLang="en-US">
                    <a:solidFill>
                      <a:schemeClr val="tx1"/>
                    </a:solidFill>
                  </a:rPr>
                  <a:t>生活常识。</a:t>
                </a:r>
                <a:endParaRPr lang="zh-CN" altLang="en-US">
                  <a:solidFill>
                    <a:schemeClr val="tx1"/>
                  </a:solidFill>
                </a:endParaRPr>
              </a:p>
              <a:p>
                <a:pPr marL="0" indent="0" fontAlgn="auto">
                  <a:lnSpc>
                    <a:spcPct val="140000"/>
                  </a:lnSpc>
                  <a:buNone/>
                </a:pPr>
                <a:r>
                  <a:rPr lang="zh-CN" altLang="en-US">
                    <a:solidFill>
                      <a:schemeClr val="tx1"/>
                    </a:solidFill>
                  </a:rPr>
                  <a:t>使用此关系式可较为准确地预知一定质量的冻肉所需的解冻时长，这对于在烹饪前精确把控冻肉解冻操作的时间点、使冻肉解冻状况更佳、提高烹饪品质有所帮助。</a:t>
                </a:r>
                <a:endParaRPr lang="zh-CN" altLang="en-US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4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825625"/>
                <a:ext cx="10515600" cy="4351338"/>
              </a:xfrm>
              <a:prstGeom prst="rect">
                <a:avLst/>
              </a:prstGeom>
              <a:blipFill rotWithShape="1">
                <a:blip r:embed="rId1"/>
                <a:stretch>
                  <a:fillRect t="-1270" r="-1069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标题 5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dirty="0">
                <a:sym typeface="+mn-ea"/>
              </a:rPr>
              <a:t>四、研究结论</a:t>
            </a:r>
            <a:endParaRPr lang="zh-CN" altLang="en-US" dirty="0"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标题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7995920" y="2406015"/>
            <a:ext cx="3263900" cy="1800225"/>
          </a:xfrm>
        </p:spPr>
        <p:txBody>
          <a:bodyPr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altLang="en-US" sz="5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谢谢大家</a:t>
            </a:r>
            <a:endParaRPr altLang="en-US" sz="6600"/>
          </a:p>
        </p:txBody>
      </p:sp>
      <p:sp>
        <p:nvSpPr>
          <p:cNvPr id="11" name="副标题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7995920" y="3354705"/>
            <a:ext cx="3263900" cy="1368425"/>
          </a:xfrm>
        </p:spPr>
        <p:txBody>
          <a:bodyPr/>
          <a:p>
            <a:pPr marL="0" indent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</a:pPr>
            <a:r>
              <a:rPr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2025年5月</a:t>
            </a:r>
            <a:endParaRPr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署名"/>
          <p:cNvSpPr>
            <a:spLocks noGrp="1"/>
          </p:cNvSpPr>
          <p:nvPr>
            <p:ph type="body" sz="quarter" idx="17"/>
            <p:custDataLst>
              <p:tags r:id="rId3"/>
            </p:custDataLst>
          </p:nvPr>
        </p:nvSpPr>
        <p:spPr>
          <a:xfrm>
            <a:off x="7995285" y="4939665"/>
            <a:ext cx="3264535" cy="50419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/>
          <a:p>
            <a:r>
              <a:rPr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高二</a:t>
            </a:r>
            <a:r>
              <a:rPr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班 </a:t>
            </a: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蠢猪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组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PRESET_TEXT" val="署名"/>
  <p:tag name="KSO_WM_UNIT_ID" val="_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VALUE" val="9"/>
</p:tagLst>
</file>

<file path=ppt/tags/tag100.xml><?xml version="1.0" encoding="utf-8"?>
<p:tagLst xmlns:p="http://schemas.openxmlformats.org/presentationml/2006/main">
  <p:tag name="KSO_WM_UNIT_INDEX" val="2"/>
  <p:tag name="KSO_WM_UNIT_TYPE" val="j"/>
  <p:tag name="KSO_WM_BEAUTIFY_FLAG" val="#wm#"/>
</p:tagLst>
</file>

<file path=ppt/tags/tag101.xml><?xml version="1.0" encoding="utf-8"?>
<p:tagLst xmlns:p="http://schemas.openxmlformats.org/presentationml/2006/main">
  <p:tag name="KSO_WM_UNIT_INDEX" val="1"/>
  <p:tag name="KSO_WM_UNIT_TYPE" val="a"/>
  <p:tag name="KSO_WM_BEAUTIFY_FLAG" val="#wm#"/>
</p:tagLst>
</file>

<file path=ppt/tags/tag102.xml><?xml version="1.0" encoding="utf-8"?>
<p:tagLst xmlns:p="http://schemas.openxmlformats.org/presentationml/2006/main">
  <p:tag name="KSO_WM_SLIDE_TYPE" val="text"/>
  <p:tag name="KSO_WM_BEAUTIFY_FLAG" val="#wm#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TEMPLATE_INDEX" val="20238646"/>
  <p:tag name="KSO_WM_TEMPLATE_CATEGORY" val="custom"/>
  <p:tag name="KSO_WM_SLIDE_INDEX" val="8"/>
  <p:tag name="KSO_WM_SLIDE_ID" val="custom20238646_8"/>
  <p:tag name="KSO_WM_TEMPLATE_MASTER_TYPE" val="0"/>
  <p:tag name="KSO_WM_SLIDE_LAYOUT" val="a_f"/>
  <p:tag name="KSO_WM_SLIDE_LAYOUT_CNT" val="1_1"/>
  <p:tag name="KSO_WM_SLIDE_SIZE" val="850*457"/>
  <p:tag name="KSO_WM_SLIDE_POSITION" val="54*28"/>
</p:tagLst>
</file>

<file path=ppt/tags/tag103.xml><?xml version="1.0" encoding="utf-8"?>
<p:tagLst xmlns:p="http://schemas.openxmlformats.org/presentationml/2006/main">
  <p:tag name="KSO_WM_UNIT_INDEX" val="2"/>
  <p:tag name="KSO_WM_UNIT_TYPE" val="f"/>
  <p:tag name="KSO_WM_UNIT_SUBTYPE" val="a"/>
  <p:tag name="KSO_WM_BEAUTIFY_FLAG" val="#wm#"/>
</p:tagLst>
</file>

<file path=ppt/tags/tag104.xml><?xml version="1.0" encoding="utf-8"?>
<p:tagLst xmlns:p="http://schemas.openxmlformats.org/presentationml/2006/main">
  <p:tag name="TABLE_ENDDRAG_ORIGIN_RECT" val="483*247"/>
  <p:tag name="TABLE_ENDDRAG_RECT" val="317*209*483*247"/>
  <p:tag name="KSO_WM_UNIT_INDEX" val="3"/>
  <p:tag name="KSO_WM_UNIT_TYPE" val="β"/>
  <p:tag name="KSO_WM_BEAUTIFY_FLAG" val="#wm#"/>
</p:tagLst>
</file>

<file path=ppt/tags/tag105.xml><?xml version="1.0" encoding="utf-8"?>
<p:tagLst xmlns:p="http://schemas.openxmlformats.org/presentationml/2006/main">
  <p:tag name="KSO_WM_UNIT_INDEX" val="4"/>
  <p:tag name="KSO_WM_UNIT_TYPE" val="f"/>
  <p:tag name="KSO_WM_UNIT_SUBTYPE" val="a"/>
  <p:tag name="KSO_WM_BEAUTIFY_FLAG" val="#wm#"/>
</p:tagLst>
</file>

<file path=ppt/tags/tag106.xml><?xml version="1.0" encoding="utf-8"?>
<p:tagLst xmlns:p="http://schemas.openxmlformats.org/presentationml/2006/main">
  <p:tag name="KSO_WM_UNIT_INDEX" val="1"/>
  <p:tag name="KSO_WM_UNIT_TYPE" val="a"/>
  <p:tag name="KSO_WM_BEAUTIFY_FLAG" val="#wm#"/>
</p:tagLst>
</file>

<file path=ppt/tags/tag107.xml><?xml version="1.0" encoding="utf-8"?>
<p:tagLst xmlns:p="http://schemas.openxmlformats.org/presentationml/2006/main">
  <p:tag name="KSO_WM_SLIDE_TYPE" val="text"/>
  <p:tag name="KSO_WM_BEAUTIFY_FLAG" val="#wm#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TEMPLATE_INDEX" val="20238646"/>
  <p:tag name="KSO_WM_TEMPLATE_CATEGORY" val="custom"/>
  <p:tag name="KSO_WM_SLIDE_INDEX" val="8"/>
  <p:tag name="KSO_WM_SLIDE_ID" val="custom20238646_8"/>
  <p:tag name="KSO_WM_TEMPLATE_MASTER_TYPE" val="0"/>
  <p:tag name="KSO_WM_SLIDE_LAYOUT" val="a_f"/>
  <p:tag name="KSO_WM_SLIDE_LAYOUT_CNT" val="1_1"/>
  <p:tag name="KSO_WM_SLIDE_SIZE" val="850*457"/>
  <p:tag name="KSO_WM_SLIDE_POSITION" val="54*28"/>
</p:tagLst>
</file>

<file path=ppt/tags/tag108.xml><?xml version="1.0" encoding="utf-8"?>
<p:tagLst xmlns:p="http://schemas.openxmlformats.org/presentationml/2006/main">
  <p:tag name="KSO_WM_UNIT_INDEX" val="1"/>
  <p:tag name="KSO_WM_UNIT_TYPE" val="a"/>
  <p:tag name="KSO_WM_BEAUTIFY_FLAG" val="#wm#"/>
</p:tagLst>
</file>

<file path=ppt/tags/tag109.xml><?xml version="1.0" encoding="utf-8"?>
<p:tagLst xmlns:p="http://schemas.openxmlformats.org/presentationml/2006/main">
  <p:tag name="KSO_WM_SLIDE_TYPE" val="text"/>
  <p:tag name="KSO_WM_BEAUTIFY_FLAG" val="#wm#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TEMPLATE_INDEX" val="20238646"/>
  <p:tag name="KSO_WM_TEMPLATE_CATEGORY" val="custom"/>
  <p:tag name="KSO_WM_SLIDE_INDEX" val="8"/>
  <p:tag name="KSO_WM_SLIDE_ID" val="custom20238646_8"/>
  <p:tag name="KSO_WM_TEMPLATE_MASTER_TYPE" val="0"/>
  <p:tag name="KSO_WM_SLIDE_LAYOUT" val="a_f"/>
  <p:tag name="KSO_WM_SLIDE_LAYOUT_CNT" val="1_1"/>
  <p:tag name="KSO_WM_SLIDE_SIZE" val="850*457"/>
  <p:tag name="KSO_WM_SLIDE_POSITION" val="54*28"/>
</p:tagLst>
</file>

<file path=ppt/tags/tag11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2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11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8646_9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8646"/>
  <p:tag name="KSO_WM_TEMPLATE_CATEGORY" val="custom"/>
  <p:tag name="KSO_WM_UNIT_ISCONTENTSTITLE" val="0"/>
</p:tagLst>
</file>

<file path=ppt/tags/tag11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ID" val="custom20238646_9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8646"/>
  <p:tag name="KSO_WM_TEMPLATE_CATEGORY" val="custom"/>
  <p:tag name="KSO_WM_UNIT_ISCONTENTSTITLE" val="0"/>
</p:tagLst>
</file>

<file path=ppt/tags/tag112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ID" val="custom20238646_9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8646"/>
  <p:tag name="KSO_WM_TEMPLATE_CATEGORY" val="custom"/>
  <p:tag name="KSO_WM_UNIT_TEXT_LAYER_COUNT" val="1"/>
</p:tagLst>
</file>

<file path=ppt/tags/tag113.xml><?xml version="1.0" encoding="utf-8"?>
<p:tagLst xmlns:p="http://schemas.openxmlformats.org/presentationml/2006/main">
  <p:tag name="KSO_WM_SLIDE_TYPE" val="endPag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8646"/>
  <p:tag name="KSO_WM_TEMPLATE_CATEGORY" val="custom"/>
  <p:tag name="KSO_WM_SLIDE_INDEX" val="9"/>
  <p:tag name="KSO_WM_SLIDE_ID" val="custom20238646_9"/>
  <p:tag name="KSO_WM_TEMPLATE_MASTER_TYPE" val="0"/>
  <p:tag name="KSO_WM_SLIDE_LAYOUT" val="a_b_f"/>
  <p:tag name="KSO_WM_SLIDE_LAYOUT_CNT" val="1_1_2"/>
  <p:tag name="KSO_WM_SLIDE_THEME_ID" val="3403927"/>
  <p:tag name="KSO_WM_SLIDE_THEME_NAME" val="简约风渐变几何通用模板"/>
</p:tagLst>
</file>

<file path=ppt/tags/tag12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2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VALUE" val="340"/>
</p:tagLst>
</file>

<file path=ppt/tags/tag13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3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3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8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9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0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1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3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标题"/>
  <p:tag name="KSO_WM_UNIT_ID" val="_3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1"/>
  <p:tag name="KSO_WM_UNIT_VALUE" val="3"/>
</p:tagLst>
</file>

<file path=ppt/tags/tag23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4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4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4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5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6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7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8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4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9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4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6"/>
</p:tagLst>
</file>

<file path=ppt/tags/tag3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0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4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69"/>
</p:tagLst>
</file>

<file path=ppt/tags/tag31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PRESET_TEXT" val="编号"/>
  <p:tag name="KSO_WM_UNIT_ID" val="_4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2"/>
</p:tagLst>
</file>

<file path=ppt/tags/tag3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5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0"/>
</p:tagLst>
</file>

<file path=ppt/tags/tag33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5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</p:tagLst>
</file>

<file path=ppt/tags/tag34.xml><?xml version="1.0" encoding="utf-8"?>
<p:tagLst xmlns:p="http://schemas.openxmlformats.org/presentationml/2006/main">
  <p:tag name="KSO_WM_UNIT_TYPE" val="f"/>
  <p:tag name="KSO_WM_UNIT_SUBTYPE" val="a"/>
  <p:tag name="KSO_WM_UNIT_INDEX" val="2"/>
  <p:tag name="KSO_WM_BEAUTIFY_FLAG" val="#wm#"/>
  <p:tag name="KSO_WM_TAG_VERSION" val="3.0"/>
  <p:tag name="KSO_WM_UNIT_PRESET_TEXT" val="单击此处编辑母版文本样式&#10;第二级&#10;第三级&#10;第四级&#10;第五级"/>
  <p:tag name="KSO_WM_UNIT_ID" val="_5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</p:tagLst>
</file>

<file path=ppt/tags/tag35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6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7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8.xml><?xml version="1.0" encoding="utf-8"?>
<p:tagLst xmlns:p="http://schemas.openxmlformats.org/presentationml/2006/main">
  <p:tag name="KSO_WM_UNIT_TYPE" val="h_a"/>
  <p:tag name="KSO_WM_UNIT_INDEX" val="1_1"/>
  <p:tag name="KSO_WM_BEAUTIFY_FLAG" val="#wm#"/>
  <p:tag name="KSO_WM_TAG_VERSION" val="3.0"/>
  <p:tag name="KSO_WM_UNIT_PRESET_TEXT" val="单击此处编辑母版标题样式"/>
  <p:tag name="KSO_WM_UNIT_ID" val="_6*h_a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  <p:tag name="KSO_WM_UNIT_VALUE" val="20"/>
</p:tagLst>
</file>

<file path=ppt/tags/tag39.xml><?xml version="1.0" encoding="utf-8"?>
<p:tagLst xmlns:p="http://schemas.openxmlformats.org/presentationml/2006/main">
  <p:tag name="KSO_WM_UNIT_TYPE" val="h_f"/>
  <p:tag name="KSO_WM_UNIT_SUBTYPE" val="a"/>
  <p:tag name="KSO_WM_UNIT_INDEX" val="1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6*h_f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TEXT_LAYER_COUNT" val="1"/>
  <p:tag name="KSO_WM_UNIT_VALUE" val="162"/>
</p:tagLst>
</file>

<file path=ppt/tags/tag4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0.xml><?xml version="1.0" encoding="utf-8"?>
<p:tagLst xmlns:p="http://schemas.openxmlformats.org/presentationml/2006/main">
  <p:tag name="KSO_WM_UNIT_TYPE" val="h_a"/>
  <p:tag name="KSO_WM_UNIT_INDEX" val="2_1"/>
  <p:tag name="KSO_WM_BEAUTIFY_FLAG" val="#wm#"/>
  <p:tag name="KSO_WM_TAG_VERSION" val="3.0"/>
  <p:tag name="KSO_WM_UNIT_PRESET_TEXT" val="单击此处编辑母版标题样式"/>
  <p:tag name="KSO_WM_UNIT_ID" val="_6*h_a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</p:tagLst>
</file>

<file path=ppt/tags/tag41.xml><?xml version="1.0" encoding="utf-8"?>
<p:tagLst xmlns:p="http://schemas.openxmlformats.org/presentationml/2006/main">
  <p:tag name="KSO_WM_UNIT_TYPE" val="h_f"/>
  <p:tag name="KSO_WM_UNIT_SUBTYPE" val="a"/>
  <p:tag name="KSO_WM_UNIT_INDEX" val="2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6*h_f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TEXT_LAYER_COUNT" val="1"/>
</p:tagLst>
</file>

<file path=ppt/tags/tag42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3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4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5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6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4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47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8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9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0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1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2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3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9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VALUE" val="408"/>
</p:tagLst>
</file>

<file path=ppt/tags/tag54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5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6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0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41"/>
</p:tagLst>
</file>

<file path=ppt/tags/tag58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9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0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1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62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3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4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5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6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7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8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编辑母版标题"/>
  <p:tag name="KSO_WM_UNIT_ID" val="_1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1"/>
</p:tagLst>
</file>

<file path=ppt/tags/tag6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1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4"/>
</p:tagLst>
</file>

<file path=ppt/tags/tag7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2"/>
</p:tagLst>
</file>

<file path=ppt/tags/tag70.xml><?xml version="1.0" encoding="utf-8"?>
<p:tagLst xmlns:p="http://schemas.openxmlformats.org/presentationml/2006/main">
  <p:tag name="KSO_WM_UNIT_TYPE" val="f"/>
  <p:tag name="KSO_WM_UNIT_SUBTYPE" val="g"/>
  <p:tag name="KSO_WM_UNIT_INDEX" val="2"/>
  <p:tag name="KSO_WM_BEAUTIFY_FLAG" val="#wm#"/>
  <p:tag name="KSO_WM_TAG_VERSION" val="3.0"/>
  <p:tag name="KSO_WM_UNIT_PRESET_TEXT" val="公司名"/>
  <p:tag name="KSO_WM_UNIT_ID" val="_11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</p:tagLst>
</file>

<file path=ppt/tags/tag71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PRESET_TEXT" val="署名"/>
  <p:tag name="KSO_WM_UNIT_ID" val="_1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VALUE" val="9"/>
</p:tagLst>
</file>

<file path=ppt/tags/tag72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3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0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0"/>
  <p:tag name="KSO_WM_TEMPLATE_CATEGORY" val="custom"/>
  <p:tag name="KSO_WM_TEMPLATE_INDEX" val="20238646"/>
</p:tagLst>
</file>

<file path=ppt/tags/tag75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1.0"/>
  <p:tag name="KSO_WM_UNIT_PRESET_TEXT" val="单击此处编辑母版文本样式&#10;第二级&#10;第三级&#10;第四级&#10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VALUE" val="350"/>
  <p:tag name="KSO_WM_TEMPLATE_CATEGORY" val="custom"/>
  <p:tag name="KSO_WM_TEMPLATE_INDEX" val="20238646"/>
</p:tagLst>
</file>

<file path=ppt/tags/tag76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7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8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9.xml><?xml version="1.0" encoding="utf-8"?>
<p:tagLst xmlns:p="http://schemas.openxmlformats.org/presentationml/2006/main">
  <p:tag name="KSO_WM_TEMPLATE_SUBCATEGORY" val="29"/>
  <p:tag name="KSO_WM_TEMPLATE_COLOR_TYPE" val="0"/>
  <p:tag name="KSO_WM_TAG_VERSION" val="3.0"/>
  <p:tag name="KSO_WM_TEMPLATE_THUMBS_INDEX" val="1、9"/>
  <p:tag name="KSO_WM_BEAUTIFY_FLAG" val="#wm#"/>
  <p:tag name="KSO_WM_TEMPLATE_INDEX" val="20238646"/>
  <p:tag name="KSO_WM_TEMPLATE_CATEGORY" val="custom"/>
  <p:tag name="KSO_WM_TEMPLATE_MASTER_TYPE" val="0"/>
</p:tagLst>
</file>

<file path=ppt/tags/tag8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44"/>
</p:tagLst>
</file>

<file path=ppt/tags/tag8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8646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8646"/>
  <p:tag name="KSO_WM_TEMPLATE_CATEGORY" val="custom"/>
  <p:tag name="KSO_WM_UNIT_ISCONTENTSTITLE" val="0"/>
  <p:tag name="KSO_WM_UNIT_VALUE" val="32"/>
  <p:tag name="KSO_WM_UNIT_PRESET_TEXT" val="单击添加文档标题"/>
  <p:tag name="KSO_WM_UNIT_TEXT_TYPE" val="1"/>
</p:tagLst>
</file>

<file path=ppt/tags/tag8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ID" val="custom20238646_1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8646"/>
  <p:tag name="KSO_WM_TEMPLATE_CATEGORY" val="custom"/>
  <p:tag name="KSO_WM_UNIT_ISCONTENTSTITLE" val="0"/>
  <p:tag name="KSO_WM_UNIT_PRESET_TEXT" val="添加文档副标题"/>
  <p:tag name="KSO_WM_UNIT_TEXT_TYPE" val="1"/>
</p:tagLst>
</file>

<file path=ppt/tags/tag82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ID" val="custom20238646_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8646"/>
  <p:tag name="KSO_WM_TEMPLATE_CATEGORY" val="custom"/>
  <p:tag name="KSO_WM_UNIT_TEXT_LAYER_COUNT" val="1"/>
</p:tagLst>
</file>

<file path=ppt/tags/tag83.xml><?xml version="1.0" encoding="utf-8"?>
<p:tagLst xmlns:p="http://schemas.openxmlformats.org/presentationml/2006/main">
  <p:tag name="KSO_WM_SLIDE_TYPE" val="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TEMPLATE_THUMBS_INDEX" val="1、9"/>
  <p:tag name="KSO_WM_BEAUTIFY_FLAG" val="#wm#"/>
  <p:tag name="KSO_WM_TEMPLATE_INDEX" val="20238646"/>
  <p:tag name="KSO_WM_TEMPLATE_CATEGORY" val="custom"/>
  <p:tag name="KSO_WM_SLIDE_INDEX" val="1"/>
  <p:tag name="KSO_WM_SLIDE_ID" val="custom20238646_1"/>
  <p:tag name="KSO_WM_TEMPLATE_MASTER_TYPE" val="0"/>
  <p:tag name="KSO_WM_SLIDE_LAYOUT" val="a_b_f"/>
  <p:tag name="KSO_WM_SLIDE_LAYOUT_CNT" val="1_1_2"/>
  <p:tag name="KSO_WM_SLIDE_THEME_ID" val="3403927"/>
  <p:tag name="KSO_WM_SLIDE_THEME_NAME" val="简约风渐变几何通用模板"/>
</p:tagLst>
</file>

<file path=ppt/tags/tag84.xml><?xml version="1.0" encoding="utf-8"?>
<p:tagLst xmlns:p="http://schemas.openxmlformats.org/presentationml/2006/main">
  <p:tag name="TABLE_ENDDRAG_ORIGIN_RECT" val="470*279"/>
  <p:tag name="TABLE_ENDDRAG_RECT" val="343*198*470*279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38646"/>
</p:tagLst>
</file>

<file path=ppt/tags/tag86.xml><?xml version="1.0" encoding="utf-8"?>
<p:tagLst xmlns:p="http://schemas.openxmlformats.org/presentationml/2006/main">
  <p:tag name="KSO_WM_UNIT_INDEX" val="1"/>
  <p:tag name="KSO_WM_UNIT_TYPE" val="a"/>
  <p:tag name="KSO_WM_BEAUTIFY_FLAG" val="#wm#"/>
</p:tagLst>
</file>

<file path=ppt/tags/tag87.xml><?xml version="1.0" encoding="utf-8"?>
<p:tagLst xmlns:p="http://schemas.openxmlformats.org/presentationml/2006/main">
  <p:tag name="KSO_WM_UNIT_INDEX" val="2"/>
  <p:tag name="KSO_WM_UNIT_TYPE" val="f"/>
  <p:tag name="KSO_WM_UNIT_SUBTYPE" val="a"/>
  <p:tag name="KSO_WM_BEAUTIFY_FLAG" val="#wm#"/>
</p:tagLst>
</file>

<file path=ppt/tags/tag88.xml><?xml version="1.0" encoding="utf-8"?>
<p:tagLst xmlns:p="http://schemas.openxmlformats.org/presentationml/2006/main">
  <p:tag name="KSO_WM_SLIDE_TYPE" val="text"/>
  <p:tag name="KSO_WM_BEAUTIFY_FLAG" val="#wm#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TEMPLATE_INDEX" val="20238646"/>
  <p:tag name="KSO_WM_TEMPLATE_CATEGORY" val="custom"/>
  <p:tag name="KSO_WM_SLIDE_INDEX" val="8"/>
  <p:tag name="KSO_WM_SLIDE_ID" val="custom20238646_8"/>
  <p:tag name="KSO_WM_TEMPLATE_MASTER_TYPE" val="0"/>
  <p:tag name="KSO_WM_SLIDE_LAYOUT" val="a_f"/>
  <p:tag name="KSO_WM_SLIDE_LAYOUT_CNT" val="1_1"/>
  <p:tag name="KSO_WM_SLIDE_SIZE" val="850*457"/>
  <p:tag name="KSO_WM_SLIDE_POSITION" val="54*28"/>
</p:tagLst>
</file>

<file path=ppt/tags/tag89.xml><?xml version="1.0" encoding="utf-8"?>
<p:tagLst xmlns:p="http://schemas.openxmlformats.org/presentationml/2006/main">
  <p:tag name="KSO_WM_UNIT_INDEX" val="6"/>
  <p:tag name="KSO_WM_UNIT_TYPE" val="f"/>
  <p:tag name="KSO_WM_UNIT_SUBTYPE" val="a"/>
  <p:tag name="KSO_WM_BEAUTIFY_FLAG" val="#wm#"/>
</p:tagLst>
</file>

<file path=ppt/tags/tag9.xml><?xml version="1.0" encoding="utf-8"?>
<p:tagLst xmlns:p="http://schemas.openxmlformats.org/presentationml/2006/main">
  <p:tag name="KSO_WM_UNIT_TYPE" val="f"/>
  <p:tag name="KSO_WM_UNIT_SUBTYPE" val="g"/>
  <p:tag name="KSO_WM_UNIT_INDEX" val="2"/>
  <p:tag name="KSO_WM_BEAUTIFY_FLAG" val="#wm#"/>
  <p:tag name="KSO_WM_TAG_VERSION" val="3.0"/>
  <p:tag name="KSO_WM_UNIT_PRESET_TEXT" val="公司名"/>
  <p:tag name="KSO_WM_UNIT_ID" val="_1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VALUE" val="11"/>
</p:tagLst>
</file>

<file path=ppt/tags/tag90.xml><?xml version="1.0" encoding="utf-8"?>
<p:tagLst xmlns:p="http://schemas.openxmlformats.org/presentationml/2006/main">
  <p:tag name="TABLE_ENDDRAG_ORIGIN_RECT" val="600*203"/>
  <p:tag name="TABLE_ENDDRAG_RECT" val="179*300*600*203"/>
  <p:tag name="KSO_WM_UNIT_INDEX" val="2"/>
  <p:tag name="KSO_WM_UNIT_TYPE" val="β"/>
  <p:tag name="KSO_WM_BEAUTIFY_FLAG" val="#wm#"/>
</p:tagLst>
</file>

<file path=ppt/tags/tag91.xml><?xml version="1.0" encoding="utf-8"?>
<p:tagLst xmlns:p="http://schemas.openxmlformats.org/presentationml/2006/main">
  <p:tag name="KSO_WM_UNIT_INDEX" val="1"/>
  <p:tag name="KSO_WM_UNIT_TYPE" val="a"/>
  <p:tag name="KSO_WM_BEAUTIFY_FLAG" val="#wm#"/>
</p:tagLst>
</file>

<file path=ppt/tags/tag92.xml><?xml version="1.0" encoding="utf-8"?>
<p:tagLst xmlns:p="http://schemas.openxmlformats.org/presentationml/2006/main">
  <p:tag name="KSO_WM_SLIDE_TYPE" val="text"/>
  <p:tag name="KSO_WM_BEAUTIFY_FLAG" val="#wm#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TEMPLATE_INDEX" val="20238646"/>
  <p:tag name="KSO_WM_TEMPLATE_CATEGORY" val="custom"/>
  <p:tag name="KSO_WM_SLIDE_INDEX" val="8"/>
  <p:tag name="KSO_WM_SLIDE_ID" val="custom20238646_8"/>
  <p:tag name="KSO_WM_TEMPLATE_MASTER_TYPE" val="0"/>
  <p:tag name="KSO_WM_SLIDE_LAYOUT" val="a_f"/>
  <p:tag name="KSO_WM_SLIDE_LAYOUT_CNT" val="1_1"/>
  <p:tag name="KSO_WM_SLIDE_SIZE" val="850*457"/>
  <p:tag name="KSO_WM_SLIDE_POSITION" val="54*28"/>
</p:tagLst>
</file>

<file path=ppt/tags/tag93.xml><?xml version="1.0" encoding="utf-8"?>
<p:tagLst xmlns:p="http://schemas.openxmlformats.org/presentationml/2006/main">
  <p:tag name="KSO_WM_UNIT_INDEX" val="7"/>
  <p:tag name="KSO_WM_UNIT_TYPE" val="f"/>
  <p:tag name="KSO_WM_UNIT_SUBTYPE" val="a"/>
  <p:tag name="KSO_WM_BEAUTIFY_FLAG" val="#wm#"/>
</p:tagLst>
</file>

<file path=ppt/tags/tag94.xml><?xml version="1.0" encoding="utf-8"?>
<p:tagLst xmlns:p="http://schemas.openxmlformats.org/presentationml/2006/main">
  <p:tag name="KSO_WM_UNIT_INDEX" val="7"/>
  <p:tag name="KSO_WM_UNIT_TYPE" val="f"/>
  <p:tag name="KSO_WM_UNIT_SUBTYPE" val="a"/>
  <p:tag name="KSO_WM_BEAUTIFY_FLAG" val="#wm#"/>
</p:tagLst>
</file>

<file path=ppt/tags/tag95.xml><?xml version="1.0" encoding="utf-8"?>
<p:tagLst xmlns:p="http://schemas.openxmlformats.org/presentationml/2006/main">
  <p:tag name="KSO_WM_UNIT_INDEX" val="2"/>
  <p:tag name="KSO_WM_UNIT_TYPE" val="j"/>
  <p:tag name="KSO_WM_BEAUTIFY_FLAG" val="#wm#"/>
</p:tagLst>
</file>

<file path=ppt/tags/tag96.xml><?xml version="1.0" encoding="utf-8"?>
<p:tagLst xmlns:p="http://schemas.openxmlformats.org/presentationml/2006/main">
  <p:tag name="KSO_WM_UNIT_INDEX" val="1"/>
  <p:tag name="KSO_WM_UNIT_TYPE" val="a"/>
  <p:tag name="KSO_WM_BEAUTIFY_FLAG" val="#wm#"/>
</p:tagLst>
</file>

<file path=ppt/tags/tag97.xml><?xml version="1.0" encoding="utf-8"?>
<p:tagLst xmlns:p="http://schemas.openxmlformats.org/presentationml/2006/main">
  <p:tag name="KSO_WM_SLIDE_TYPE" val="text"/>
  <p:tag name="KSO_WM_BEAUTIFY_FLAG" val="#wm#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TEMPLATE_INDEX" val="20238646"/>
  <p:tag name="KSO_WM_TEMPLATE_CATEGORY" val="custom"/>
  <p:tag name="KSO_WM_SLIDE_INDEX" val="8"/>
  <p:tag name="KSO_WM_SLIDE_ID" val="custom20238646_8"/>
  <p:tag name="KSO_WM_TEMPLATE_MASTER_TYPE" val="0"/>
  <p:tag name="KSO_WM_SLIDE_LAYOUT" val="a_f"/>
  <p:tag name="KSO_WM_SLIDE_LAYOUT_CNT" val="1_1"/>
  <p:tag name="KSO_WM_SLIDE_SIZE" val="850*457"/>
  <p:tag name="KSO_WM_SLIDE_POSITION" val="54*28"/>
</p:tagLst>
</file>

<file path=ppt/tags/tag98.xml><?xml version="1.0" encoding="utf-8"?>
<p:tagLst xmlns:p="http://schemas.openxmlformats.org/presentationml/2006/main">
  <p:tag name="KSO_WM_UNIT_INDEX" val="5"/>
  <p:tag name="KSO_WM_UNIT_TYPE" val="f"/>
  <p:tag name="KSO_WM_UNIT_SUBTYPE" val="a"/>
  <p:tag name="KSO_WM_BEAUTIFY_FLAG" val="#wm#"/>
</p:tagLst>
</file>

<file path=ppt/tags/tag99.xml><?xml version="1.0" encoding="utf-8"?>
<p:tagLst xmlns:p="http://schemas.openxmlformats.org/presentationml/2006/main">
  <p:tag name="KSO_WM_UNIT_INDEX" val="5"/>
  <p:tag name="KSO_WM_UNIT_TYPE" val="f"/>
  <p:tag name="KSO_WM_UNIT_SUBTYPE" val="a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简约风渐变几何通用模板">
  <a:themeElements>
    <a:clrScheme name="">
      <a:dk1>
        <a:srgbClr val="000000"/>
      </a:dk1>
      <a:lt1>
        <a:srgbClr val="FFFFFF"/>
      </a:lt1>
      <a:dk2>
        <a:srgbClr val="041D4B"/>
      </a:dk2>
      <a:lt2>
        <a:srgbClr val="F6F9FF"/>
      </a:lt2>
      <a:accent1>
        <a:srgbClr val="397AF3"/>
      </a:accent1>
      <a:accent2>
        <a:srgbClr val="2690EC"/>
      </a:accent2>
      <a:accent3>
        <a:srgbClr val="13A6E5"/>
      </a:accent3>
      <a:accent4>
        <a:srgbClr val="00BDDE"/>
      </a:accent4>
      <a:accent5>
        <a:srgbClr val="24D3BA"/>
      </a:accent5>
      <a:accent6>
        <a:srgbClr val="55DD95"/>
      </a:accent6>
      <a:hlink>
        <a:srgbClr val="0563C1"/>
      </a:hlink>
      <a:folHlink>
        <a:srgbClr val="954D7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943</Words>
  <Application>WPS 演示</Application>
  <PresentationFormat>宽屏</PresentationFormat>
  <Paragraphs>181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8" baseType="lpstr">
      <vt:lpstr>Arial</vt:lpstr>
      <vt:lpstr>宋体</vt:lpstr>
      <vt:lpstr>Wingdings</vt:lpstr>
      <vt:lpstr>Cambria Math</vt:lpstr>
      <vt:lpstr>MS Mincho</vt:lpstr>
      <vt:lpstr>Segoe Print</vt:lpstr>
      <vt:lpstr>Verdana</vt:lpstr>
      <vt:lpstr>微软雅黑</vt:lpstr>
      <vt:lpstr>Arial Unicode MS</vt:lpstr>
      <vt:lpstr>Calibri</vt:lpstr>
      <vt:lpstr>华文中宋</vt:lpstr>
      <vt:lpstr>华文宋体</vt:lpstr>
      <vt:lpstr>华文琥珀</vt:lpstr>
      <vt:lpstr>幼圆</vt:lpstr>
      <vt:lpstr>华文隶书</vt:lpstr>
      <vt:lpstr>华文行楷</vt:lpstr>
      <vt:lpstr>仿宋</vt:lpstr>
      <vt:lpstr>WPS</vt:lpstr>
      <vt:lpstr>简约风渐变几何通用模板</vt:lpstr>
      <vt:lpstr>“冻肉解冻问题”的数学建模分析</vt:lpstr>
      <vt:lpstr>PowerPoint 演示文稿</vt:lpstr>
      <vt:lpstr>二、选题的意义</vt:lpstr>
      <vt:lpstr>三、研究过程 - 收集数据</vt:lpstr>
      <vt:lpstr>三、研究过程 - 分析数据</vt:lpstr>
      <vt:lpstr>三、研究过程 - 分析数据</vt:lpstr>
      <vt:lpstr>三、研究过程 - 检验模型</vt:lpstr>
      <vt:lpstr>四、研究结论</vt:lpstr>
      <vt:lpstr>谢谢大家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JWH洋</dc:creator>
  <cp:lastModifiedBy>谭镇洋</cp:lastModifiedBy>
  <cp:revision>64</cp:revision>
  <dcterms:created xsi:type="dcterms:W3CDTF">2023-08-09T12:44:00Z</dcterms:created>
  <dcterms:modified xsi:type="dcterms:W3CDTF">2025-05-05T08:13:42Z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3B0086CAF875411CACBDA13AB9801EF4_13</vt:lpwstr>
  </property>
  <property fmtid="{D5CDD505-2E9C-101B-9397-08002B2CF9AE}" pid="3" name="KSOProductBuildVer">
    <vt:lpwstr>2052-12.1.0.20784</vt:lpwstr>
  </property>
</Properties>
</file>